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4"/>
  </p:sldMasterIdLst>
  <p:notesMasterIdLst>
    <p:notesMasterId r:id="rId38"/>
  </p:notesMasterIdLst>
  <p:handoutMasterIdLst>
    <p:handoutMasterId r:id="rId39"/>
  </p:handoutMasterIdLst>
  <p:sldIdLst>
    <p:sldId id="257" r:id="rId5"/>
    <p:sldId id="287" r:id="rId6"/>
    <p:sldId id="258" r:id="rId7"/>
    <p:sldId id="282" r:id="rId8"/>
    <p:sldId id="283" r:id="rId9"/>
    <p:sldId id="285" r:id="rId10"/>
    <p:sldId id="286" r:id="rId11"/>
    <p:sldId id="259" r:id="rId12"/>
    <p:sldId id="288" r:id="rId13"/>
    <p:sldId id="278" r:id="rId14"/>
    <p:sldId id="279" r:id="rId15"/>
    <p:sldId id="280" r:id="rId16"/>
    <p:sldId id="281" r:id="rId17"/>
    <p:sldId id="266" r:id="rId18"/>
    <p:sldId id="260" r:id="rId19"/>
    <p:sldId id="264" r:id="rId20"/>
    <p:sldId id="269" r:id="rId21"/>
    <p:sldId id="263" r:id="rId22"/>
    <p:sldId id="276" r:id="rId23"/>
    <p:sldId id="274" r:id="rId24"/>
    <p:sldId id="261" r:id="rId25"/>
    <p:sldId id="268" r:id="rId26"/>
    <p:sldId id="290" r:id="rId27"/>
    <p:sldId id="289" r:id="rId28"/>
    <p:sldId id="291" r:id="rId29"/>
    <p:sldId id="277" r:id="rId30"/>
    <p:sldId id="262" r:id="rId31"/>
    <p:sldId id="267" r:id="rId32"/>
    <p:sldId id="270" r:id="rId33"/>
    <p:sldId id="271" r:id="rId34"/>
    <p:sldId id="272" r:id="rId35"/>
    <p:sldId id="273" r:id="rId36"/>
    <p:sldId id="275" r:id="rId37"/>
  </p:sldIdLst>
  <p:sldSz cx="12188825"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336">
          <p15:clr>
            <a:srgbClr val="A4A3A4"/>
          </p15:clr>
        </p15:guide>
        <p15:guide id="5" orient="horz" pos="1920">
          <p15:clr>
            <a:srgbClr val="A4A3A4"/>
          </p15:clr>
        </p15:guide>
        <p15:guide id="6" orient="horz" pos="3984">
          <p15:clr>
            <a:srgbClr val="A4A3A4"/>
          </p15:clr>
        </p15:guide>
        <p15:guide id="7" orient="horz" pos="1152">
          <p15:clr>
            <a:srgbClr val="A4A3A4"/>
          </p15:clr>
        </p15:guide>
        <p15:guide id="8" pos="3839">
          <p15:clr>
            <a:srgbClr val="A4A3A4"/>
          </p15:clr>
        </p15:guide>
        <p15:guide id="9" pos="671">
          <p15:clr>
            <a:srgbClr val="A4A3A4"/>
          </p15:clr>
        </p15:guide>
        <p15:guide id="10" pos="7007">
          <p15:clr>
            <a:srgbClr val="A4A3A4"/>
          </p15:clr>
        </p15:guide>
        <p15:guide id="11" pos="6143">
          <p15:clr>
            <a:srgbClr val="A4A3A4"/>
          </p15:clr>
        </p15:guide>
        <p15:guide id="12" pos="3263">
          <p15:clr>
            <a:srgbClr val="A4A3A4"/>
          </p15:clr>
        </p15:guide>
        <p15:guide id="13" pos="7391">
          <p15:clr>
            <a:srgbClr val="A4A3A4"/>
          </p15:clr>
        </p15:guide>
        <p15:guide id="14" pos="369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05" autoAdjust="0"/>
    <p:restoredTop sz="86470" autoAdjust="0"/>
  </p:normalViewPr>
  <p:slideViewPr>
    <p:cSldViewPr showGuides="1">
      <p:cViewPr varScale="1">
        <p:scale>
          <a:sx n="100" d="100"/>
          <a:sy n="100" d="100"/>
        </p:scale>
        <p:origin x="762" y="96"/>
      </p:cViewPr>
      <p:guideLst>
        <p:guide orient="horz" pos="2160"/>
        <p:guide orient="horz" pos="1008"/>
        <p:guide orient="horz" pos="3792"/>
        <p:guide orient="horz" pos="336"/>
        <p:guide orient="horz" pos="1920"/>
        <p:guide orient="horz" pos="3984"/>
        <p:guide orient="horz" pos="1152"/>
        <p:guide pos="3839"/>
        <p:guide pos="671"/>
        <p:guide pos="7007"/>
        <p:guide pos="6143"/>
        <p:guide pos="3263"/>
        <p:guide pos="7391"/>
        <p:guide pos="3695"/>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6" d="100"/>
          <a:sy n="76" d="100"/>
        </p:scale>
        <p:origin x="168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4CE221E-83ED-4F6C-BA5F-3F9E6FDB6953}" type="datetimeFigureOut">
              <a:rPr lang="en-US"/>
              <a:t>7/25/2017</a:t>
            </a:fld>
            <a:endParaRPr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A4CBEF8-5CDE-472B-839B-B8BB0C881006}" type="slidenum">
              <a:rPr/>
              <a:t>‹#›</a:t>
            </a:fld>
            <a:endParaRPr dirty="0"/>
          </a:p>
        </p:txBody>
      </p:sp>
    </p:spTree>
    <p:extLst>
      <p:ext uri="{BB962C8B-B14F-4D97-AF65-F5344CB8AC3E}">
        <p14:creationId xmlns:p14="http://schemas.microsoft.com/office/powerpoint/2010/main" val="426328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7853E5F-CE67-483C-A264-F17AC70E9CA2}" type="datetimeFigureOut">
              <a:rPr lang="en-US"/>
              <a:t>7/25/2017</a:t>
            </a:fld>
            <a:endParaRPr dirty="0"/>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BB98AFB-CB0D-4DFE-87B9-B4B0D0DE73CD}" type="slidenum">
              <a:rPr/>
              <a:t>‹#›</a:t>
            </a:fld>
            <a:endParaRPr dirty="0"/>
          </a:p>
        </p:txBody>
      </p:sp>
    </p:spTree>
    <p:extLst>
      <p:ext uri="{BB962C8B-B14F-4D97-AF65-F5344CB8AC3E}">
        <p14:creationId xmlns:p14="http://schemas.microsoft.com/office/powerpoint/2010/main" val="251280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8" Type="http://schemas.openxmlformats.org/officeDocument/2006/relationships/hyperlink" Target="http://www.lexis.com/research/buttonTFLink?_m=07c79095036358e0e1c2e97d8fd835c5&amp;_xfercite=%3ccite%20cc%3d%22USA%22%3e%3c%21%5bCDATA%5b2017%20U.S.%20Dist.%20LEXIS%20101127%5d%5d%3e%3c%2fcite%3e&amp;_butType=4&amp;_butStat=0&amp;_butNum=10&amp;_butInline=1&amp;_butinfo=15%20U.S.C.%201125&amp;_fmtstr=FULL&amp;docnum=1&amp;_startdoc=1&amp;wchp=dGLzVzB-zSkAb&amp;_md5=bac0f8a98b0f3e6e886f303ebbe07d3a" TargetMode="External"/><Relationship Id="rId3" Type="http://schemas.openxmlformats.org/officeDocument/2006/relationships/hyperlink" Target="http://www.lexis.com/research/buttonTFLink?_m=07c79095036358e0e1c2e97d8fd835c5&amp;_xfercite=%3ccite%20cc%3d%22USA%22%3e%3c%21%5bCDATA%5b2017%20U.S.%20Dist.%20LEXIS%20101127%5d%5d%3e%3c%2fcite%3e&amp;_butType=3&amp;_butStat=2&amp;_butNum=5&amp;_butInline=1&amp;_butinfo=%3ccite%20cc%3d%22USA%22%3e%3c%21%5bCDATA%5bPat.%20No.%20%207178709%5d%5d%3e%3c%2fcite%3e&amp;_fmtstr=FULL&amp;docnum=1&amp;_startdoc=1&amp;wchp=dGLzVzB-zSkAb&amp;_md5=8cbf5e0727aea4a89a05abda05c05e27" TargetMode="External"/><Relationship Id="rId7" Type="http://schemas.openxmlformats.org/officeDocument/2006/relationships/hyperlink" Target="http://www.lexis.com/research/buttonTFLink?_m=07c79095036358e0e1c2e97d8fd835c5&amp;_xfercite=%3ccite%20cc%3d%22USA%22%3e%3c%21%5bCDATA%5b2017%20U.S.%20Dist.%20LEXIS%20101127%5d%5d%3e%3c%2fcite%3e&amp;_butType=4&amp;_butStat=0&amp;_butNum=9&amp;_butInline=1&amp;_butinfo=15%20U.S.C.%201114&amp;_fmtstr=FULL&amp;docnum=1&amp;_startdoc=1&amp;wchp=dGLzVzB-zSkAb&amp;_md5=e77ff71993624001a5abd723dd9a69df"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www.lexis.com/research/buttonTFLink?_m=07c79095036358e0e1c2e97d8fd835c5&amp;_xfercite=%3ccite%20cc%3d%22USA%22%3e%3c%21%5bCDATA%5b2017%20U.S.%20Dist.%20LEXIS%20101127%5d%5d%3e%3c%2fcite%3e&amp;_butType=4&amp;_butStat=0&amp;_butNum=8&amp;_butInline=1&amp;_butinfo=35%20U.S.C.%20271&amp;_fmtstr=FULL&amp;docnum=1&amp;_startdoc=1&amp;wchp=dGLzVzB-zSkAb&amp;_md5=9674d51a082166fba22e8682e8cc446b" TargetMode="External"/><Relationship Id="rId5" Type="http://schemas.openxmlformats.org/officeDocument/2006/relationships/hyperlink" Target="http://www.lexis.com/research/buttonTFLink?_m=07c79095036358e0e1c2e97d8fd835c5&amp;_xfercite=%3ccite%20cc%3d%22USA%22%3e%3c%21%5bCDATA%5b2017%20U.S.%20Dist.%20LEXIS%20101127%5d%5d%3e%3c%2fcite%3e&amp;_butType=4&amp;_butStat=0&amp;_butNum=7&amp;_butInline=1&amp;_butinfo=35%20U.S.C.%20271&amp;_fmtstr=FULL&amp;docnum=1&amp;_startdoc=1&amp;wchp=dGLzVzB-zSkAb&amp;_md5=059d610558087f133eed842712b3bbce" TargetMode="External"/><Relationship Id="rId4" Type="http://schemas.openxmlformats.org/officeDocument/2006/relationships/hyperlink" Target="http://www.lexis.com/research/buttonTFLink?_m=07c79095036358e0e1c2e97d8fd835c5&amp;_xfercite=%3ccite%20cc%3d%22USA%22%3e%3c%21%5bCDATA%5b2017%20U.S.%20Dist.%20LEXIS%20101127%5d%5d%3e%3c%2fcite%3e&amp;_butType=3&amp;_butStat=2&amp;_butNum=6&amp;_butInline=1&amp;_butinfo=%3ccite%20cc%3d%22USA%22%3e%3c%21%5bCDATA%5bPat.%20No.%20%207748589%5d%5d%3e%3c%2fcite%3e&amp;_fmtstr=FULL&amp;docnum=1&amp;_startdoc=1&amp;wchp=dGLzVzB-zSkAb&amp;_md5=4170baec07a66cdee0d64495a9d13c08" TargetMode="External"/><Relationship Id="rId9" Type="http://schemas.openxmlformats.org/officeDocument/2006/relationships/hyperlink" Target="http://www.lexis.com/research/buttonTFLink?_m=07c79095036358e0e1c2e97d8fd835c5&amp;_xfercite=%3ccite%20cc%3d%22USA%22%3e%3c%21%5bCDATA%5b2017%20U.S.%20Dist.%20LEXIS%20101127%5d%5d%3e%3c%2fcite%3e&amp;_butType=3&amp;_butStat=2&amp;_butNum=11&amp;_butInline=1&amp;_butinfo=%3ccite%20cc%3d%22USA%22%3e%3c%21%5bCDATA%5b137%20S.%20Ct.%201514%5d%5d%3e%3c%2fcite%3e&amp;_fmtstr=FULL&amp;docnum=1&amp;_startdoc=1&amp;wchp=dGLzVzB-zSkAb&amp;_md5=5b8175535868a76c0d348f9c97569019"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1</a:t>
            </a:fld>
            <a:endParaRPr lang="en-US" dirty="0"/>
          </a:p>
        </p:txBody>
      </p:sp>
    </p:spTree>
    <p:extLst>
      <p:ext uri="{BB962C8B-B14F-4D97-AF65-F5344CB8AC3E}">
        <p14:creationId xmlns:p14="http://schemas.microsoft.com/office/powerpoint/2010/main" val="2864014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10</a:t>
            </a:fld>
            <a:endParaRPr lang="en-US" dirty="0"/>
          </a:p>
        </p:txBody>
      </p:sp>
    </p:spTree>
    <p:extLst>
      <p:ext uri="{BB962C8B-B14F-4D97-AF65-F5344CB8AC3E}">
        <p14:creationId xmlns:p14="http://schemas.microsoft.com/office/powerpoint/2010/main" val="19842730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11</a:t>
            </a:fld>
            <a:endParaRPr lang="en-US" dirty="0"/>
          </a:p>
        </p:txBody>
      </p:sp>
    </p:spTree>
    <p:extLst>
      <p:ext uri="{BB962C8B-B14F-4D97-AF65-F5344CB8AC3E}">
        <p14:creationId xmlns:p14="http://schemas.microsoft.com/office/powerpoint/2010/main" val="7087170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12</a:t>
            </a:fld>
            <a:endParaRPr lang="en-US" dirty="0"/>
          </a:p>
        </p:txBody>
      </p:sp>
    </p:spTree>
    <p:extLst>
      <p:ext uri="{BB962C8B-B14F-4D97-AF65-F5344CB8AC3E}">
        <p14:creationId xmlns:p14="http://schemas.microsoft.com/office/powerpoint/2010/main" val="196242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13</a:t>
            </a:fld>
            <a:endParaRPr lang="en-US" dirty="0"/>
          </a:p>
        </p:txBody>
      </p:sp>
    </p:spTree>
    <p:extLst>
      <p:ext uri="{BB962C8B-B14F-4D97-AF65-F5344CB8AC3E}">
        <p14:creationId xmlns:p14="http://schemas.microsoft.com/office/powerpoint/2010/main" val="26951773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14</a:t>
            </a:fld>
            <a:endParaRPr lang="en-US" dirty="0"/>
          </a:p>
        </p:txBody>
      </p:sp>
    </p:spTree>
    <p:extLst>
      <p:ext uri="{BB962C8B-B14F-4D97-AF65-F5344CB8AC3E}">
        <p14:creationId xmlns:p14="http://schemas.microsoft.com/office/powerpoint/2010/main" val="48779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plaintiffs are two corporations. </a:t>
            </a:r>
            <a:r>
              <a:rPr lang="en-US" b="1" dirty="0"/>
              <a:t>Amax (Plaintiff)</a:t>
            </a:r>
            <a:r>
              <a:rPr lang="en-US" dirty="0"/>
              <a:t> is organized under the laws of Delaware and has a principal place of business in East Greenwich, Rhode Island. </a:t>
            </a:r>
            <a:r>
              <a:rPr lang="en-US" dirty="0" err="1"/>
              <a:t>Worktools</a:t>
            </a:r>
            <a:r>
              <a:rPr lang="en-US" dirty="0"/>
              <a:t> is organized under the laws of (and maintains </a:t>
            </a:r>
            <a:r>
              <a:rPr lang="en-US" b="1" dirty="0"/>
              <a:t>[*2]</a:t>
            </a:r>
            <a:r>
              <a:rPr lang="en-US" dirty="0"/>
              <a:t>  its principal place of business in) California. </a:t>
            </a:r>
            <a:r>
              <a:rPr lang="en-US" b="1" dirty="0"/>
              <a:t>Defendant ACCO </a:t>
            </a:r>
            <a:r>
              <a:rPr lang="en-US" dirty="0"/>
              <a:t>is a Delaware corporation with a principal place of business in Lincolnshire, Illinois.</a:t>
            </a:r>
            <a:r>
              <a:rPr lang="en-US" dirty="0" smtClean="0"/>
              <a:t/>
            </a:r>
            <a:br>
              <a:rPr lang="en-US" dirty="0" smtClean="0"/>
            </a:br>
            <a:r>
              <a:rPr lang="en-US" dirty="0" smtClean="0"/>
              <a:t/>
            </a:r>
            <a:br>
              <a:rPr lang="en-US" dirty="0" smtClean="0"/>
            </a:br>
            <a:r>
              <a:rPr lang="en-US" dirty="0"/>
              <a:t>The </a:t>
            </a:r>
            <a:r>
              <a:rPr lang="en-US" b="1" dirty="0"/>
              <a:t>plaintiffs and defendant sell competing desktop staplers</a:t>
            </a:r>
            <a:r>
              <a:rPr lang="en-US" dirty="0"/>
              <a:t>. </a:t>
            </a:r>
            <a:r>
              <a:rPr lang="en-US" dirty="0" err="1"/>
              <a:t>Worktools</a:t>
            </a:r>
            <a:r>
              <a:rPr lang="en-US" dirty="0"/>
              <a:t> is the assignee of </a:t>
            </a:r>
            <a:r>
              <a:rPr lang="en-US" dirty="0">
                <a:hlinkClick r:id="rId3"/>
              </a:rPr>
              <a:t>U.S. Patent Nos. 7,178,709</a:t>
            </a:r>
            <a:r>
              <a:rPr lang="en-US" dirty="0"/>
              <a:t> and </a:t>
            </a:r>
            <a:r>
              <a:rPr lang="en-US" dirty="0">
                <a:hlinkClick r:id="rId4"/>
              </a:rPr>
              <a:t>7,748,589</a:t>
            </a:r>
            <a:r>
              <a:rPr lang="en-US" dirty="0"/>
              <a:t> as to which Amax holds an exclusive license. Amax is also the assignee of U.S. Trademark Registration No. 3,377,921 for "Long Reach". Defendant manufactures and sells the </a:t>
            </a:r>
            <a:r>
              <a:rPr lang="en-US" dirty="0" err="1"/>
              <a:t>Swingline</a:t>
            </a:r>
            <a:r>
              <a:rPr lang="en-US" dirty="0"/>
              <a:t> Quick Touch Full Strip and the </a:t>
            </a:r>
            <a:r>
              <a:rPr lang="en-US" dirty="0" err="1"/>
              <a:t>Swingline</a:t>
            </a:r>
            <a:r>
              <a:rPr lang="en-US" dirty="0"/>
              <a:t> Quick Touch Compact staplers. Plaintiffs allege that defendant's staplers infringe its patents and trademark.</a:t>
            </a:r>
            <a:r>
              <a:rPr lang="en-US" dirty="0" smtClean="0"/>
              <a:t/>
            </a:r>
            <a:br>
              <a:rPr lang="en-US" dirty="0" smtClean="0"/>
            </a:br>
            <a:r>
              <a:rPr lang="en-US" dirty="0" smtClean="0"/>
              <a:t/>
            </a:r>
            <a:br>
              <a:rPr lang="en-US" dirty="0" smtClean="0"/>
            </a:br>
            <a:r>
              <a:rPr lang="en-US" dirty="0"/>
              <a:t>In April, 2016, plaintiffs filed a complaint alleging two counts of patent infringement in violation of </a:t>
            </a:r>
            <a:r>
              <a:rPr lang="en-US" dirty="0">
                <a:hlinkClick r:id="rId5"/>
              </a:rPr>
              <a:t>35 U.S.C. § 271(a)</a:t>
            </a:r>
            <a:r>
              <a:rPr lang="en-US" dirty="0"/>
              <a:t> and </a:t>
            </a:r>
            <a:r>
              <a:rPr lang="en-US" dirty="0">
                <a:hlinkClick r:id="rId6"/>
              </a:rPr>
              <a:t>(b)</a:t>
            </a:r>
            <a:r>
              <a:rPr lang="en-US" dirty="0"/>
              <a:t> and trademark infringement in violation of the Lanham Act, </a:t>
            </a:r>
            <a:r>
              <a:rPr lang="en-US" dirty="0">
                <a:hlinkClick r:id="rId7"/>
              </a:rPr>
              <a:t>15 U.S.C. §§ 1114</a:t>
            </a:r>
            <a:r>
              <a:rPr lang="en-US" dirty="0"/>
              <a:t>, </a:t>
            </a:r>
            <a:r>
              <a:rPr lang="en-US" dirty="0">
                <a:hlinkClick r:id="rId8"/>
              </a:rPr>
              <a:t>1125(a)(1)(A)</a:t>
            </a:r>
            <a:r>
              <a:rPr lang="en-US" dirty="0"/>
              <a:t>. In July, 2016, defendant answered and moved to transfer the case to the United States District Court for the Northern District of Illinois. In October, 2016 this Court denied the motion to transfer and in December, 2016 convened a scheduling conference.</a:t>
            </a:r>
            <a:r>
              <a:rPr lang="en-US" dirty="0" smtClean="0"/>
              <a:t/>
            </a:r>
            <a:br>
              <a:rPr lang="en-US" dirty="0" smtClean="0"/>
            </a:br>
            <a:r>
              <a:rPr lang="en-US" dirty="0" smtClean="0"/>
              <a:t/>
            </a:r>
            <a:br>
              <a:rPr lang="en-US" dirty="0" smtClean="0"/>
            </a:br>
            <a:r>
              <a:rPr lang="en-US" dirty="0"/>
              <a:t>In February, 2017, with leave of Court, defendant filed an early motion for summary judgment which plaintiffs opposed. In June, 2017, defendant filed motions 1) to dismiss or transfer venue based </a:t>
            </a:r>
            <a:r>
              <a:rPr lang="en-US" b="1" dirty="0"/>
              <a:t>[*3]</a:t>
            </a:r>
            <a:r>
              <a:rPr lang="en-US" dirty="0"/>
              <a:t>  upon a recent decision of the United States Supreme Court, </a:t>
            </a:r>
            <a:r>
              <a:rPr lang="en-US" b="1" u="sng" dirty="0">
                <a:hlinkClick r:id="rId9"/>
              </a:rPr>
              <a:t>TC Heartland LLC v. Kraft Foods Grp. Brands LLC, 137 S. Ct. 1514, 197 L. Ed. 2d 816 (2017)</a:t>
            </a:r>
            <a:r>
              <a:rPr lang="en-US" dirty="0"/>
              <a:t>, and 2) to expedite briefing and stay the case. This memorandum and order addresses those motions and, for the reasons that follow, they will be denied.</a:t>
            </a: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15</a:t>
            </a:fld>
            <a:endParaRPr lang="en-US" dirty="0"/>
          </a:p>
        </p:txBody>
      </p:sp>
    </p:spTree>
    <p:extLst>
      <p:ext uri="{BB962C8B-B14F-4D97-AF65-F5344CB8AC3E}">
        <p14:creationId xmlns:p14="http://schemas.microsoft.com/office/powerpoint/2010/main" val="4102986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16</a:t>
            </a:fld>
            <a:endParaRPr lang="en-US" dirty="0"/>
          </a:p>
        </p:txBody>
      </p:sp>
    </p:spTree>
    <p:extLst>
      <p:ext uri="{BB962C8B-B14F-4D97-AF65-F5344CB8AC3E}">
        <p14:creationId xmlns:p14="http://schemas.microsoft.com/office/powerpoint/2010/main" val="40899371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17</a:t>
            </a:fld>
            <a:endParaRPr lang="en-US" dirty="0"/>
          </a:p>
        </p:txBody>
      </p:sp>
    </p:spTree>
    <p:extLst>
      <p:ext uri="{BB962C8B-B14F-4D97-AF65-F5344CB8AC3E}">
        <p14:creationId xmlns:p14="http://schemas.microsoft.com/office/powerpoint/2010/main" val="15608919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18</a:t>
            </a:fld>
            <a:endParaRPr lang="en-US" dirty="0"/>
          </a:p>
        </p:txBody>
      </p:sp>
    </p:spTree>
    <p:extLst>
      <p:ext uri="{BB962C8B-B14F-4D97-AF65-F5344CB8AC3E}">
        <p14:creationId xmlns:p14="http://schemas.microsoft.com/office/powerpoint/2010/main" val="6880686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19</a:t>
            </a:fld>
            <a:endParaRPr lang="en-US" dirty="0"/>
          </a:p>
        </p:txBody>
      </p:sp>
    </p:spTree>
    <p:extLst>
      <p:ext uri="{BB962C8B-B14F-4D97-AF65-F5344CB8AC3E}">
        <p14:creationId xmlns:p14="http://schemas.microsoft.com/office/powerpoint/2010/main" val="1305662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2</a:t>
            </a:fld>
            <a:endParaRPr lang="en-US" dirty="0"/>
          </a:p>
        </p:txBody>
      </p:sp>
    </p:spTree>
    <p:extLst>
      <p:ext uri="{BB962C8B-B14F-4D97-AF65-F5344CB8AC3E}">
        <p14:creationId xmlns:p14="http://schemas.microsoft.com/office/powerpoint/2010/main" val="4042687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20</a:t>
            </a:fld>
            <a:endParaRPr lang="en-US" dirty="0"/>
          </a:p>
        </p:txBody>
      </p:sp>
    </p:spTree>
    <p:extLst>
      <p:ext uri="{BB962C8B-B14F-4D97-AF65-F5344CB8AC3E}">
        <p14:creationId xmlns:p14="http://schemas.microsoft.com/office/powerpoint/2010/main" val="23448907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21</a:t>
            </a:fld>
            <a:endParaRPr lang="en-US" dirty="0"/>
          </a:p>
        </p:txBody>
      </p:sp>
    </p:spTree>
    <p:extLst>
      <p:ext uri="{BB962C8B-B14F-4D97-AF65-F5344CB8AC3E}">
        <p14:creationId xmlns:p14="http://schemas.microsoft.com/office/powerpoint/2010/main" val="40183709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22</a:t>
            </a:fld>
            <a:endParaRPr lang="en-US" dirty="0"/>
          </a:p>
        </p:txBody>
      </p:sp>
    </p:spTree>
    <p:extLst>
      <p:ext uri="{BB962C8B-B14F-4D97-AF65-F5344CB8AC3E}">
        <p14:creationId xmlns:p14="http://schemas.microsoft.com/office/powerpoint/2010/main" val="13384596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23</a:t>
            </a:fld>
            <a:endParaRPr lang="en-US" dirty="0"/>
          </a:p>
        </p:txBody>
      </p:sp>
    </p:spTree>
    <p:extLst>
      <p:ext uri="{BB962C8B-B14F-4D97-AF65-F5344CB8AC3E}">
        <p14:creationId xmlns:p14="http://schemas.microsoft.com/office/powerpoint/2010/main" val="34951522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24</a:t>
            </a:fld>
            <a:endParaRPr lang="en-US" dirty="0"/>
          </a:p>
        </p:txBody>
      </p:sp>
    </p:spTree>
    <p:extLst>
      <p:ext uri="{BB962C8B-B14F-4D97-AF65-F5344CB8AC3E}">
        <p14:creationId xmlns:p14="http://schemas.microsoft.com/office/powerpoint/2010/main" val="22309816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25</a:t>
            </a:fld>
            <a:endParaRPr lang="en-US" dirty="0"/>
          </a:p>
        </p:txBody>
      </p:sp>
    </p:spTree>
    <p:extLst>
      <p:ext uri="{BB962C8B-B14F-4D97-AF65-F5344CB8AC3E}">
        <p14:creationId xmlns:p14="http://schemas.microsoft.com/office/powerpoint/2010/main" val="30735684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26</a:t>
            </a:fld>
            <a:endParaRPr lang="en-US" dirty="0"/>
          </a:p>
        </p:txBody>
      </p:sp>
    </p:spTree>
    <p:extLst>
      <p:ext uri="{BB962C8B-B14F-4D97-AF65-F5344CB8AC3E}">
        <p14:creationId xmlns:p14="http://schemas.microsoft.com/office/powerpoint/2010/main" val="38775716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27</a:t>
            </a:fld>
            <a:endParaRPr lang="en-US" dirty="0"/>
          </a:p>
        </p:txBody>
      </p:sp>
    </p:spTree>
    <p:extLst>
      <p:ext uri="{BB962C8B-B14F-4D97-AF65-F5344CB8AC3E}">
        <p14:creationId xmlns:p14="http://schemas.microsoft.com/office/powerpoint/2010/main" val="33191708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28</a:t>
            </a:fld>
            <a:endParaRPr lang="en-US" dirty="0"/>
          </a:p>
        </p:txBody>
      </p:sp>
    </p:spTree>
    <p:extLst>
      <p:ext uri="{BB962C8B-B14F-4D97-AF65-F5344CB8AC3E}">
        <p14:creationId xmlns:p14="http://schemas.microsoft.com/office/powerpoint/2010/main" val="37748453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29</a:t>
            </a:fld>
            <a:endParaRPr lang="en-US" dirty="0"/>
          </a:p>
        </p:txBody>
      </p:sp>
    </p:spTree>
    <p:extLst>
      <p:ext uri="{BB962C8B-B14F-4D97-AF65-F5344CB8AC3E}">
        <p14:creationId xmlns:p14="http://schemas.microsoft.com/office/powerpoint/2010/main" val="1880737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3</a:t>
            </a:fld>
            <a:endParaRPr lang="en-US" dirty="0"/>
          </a:p>
        </p:txBody>
      </p:sp>
    </p:spTree>
    <p:extLst>
      <p:ext uri="{BB962C8B-B14F-4D97-AF65-F5344CB8AC3E}">
        <p14:creationId xmlns:p14="http://schemas.microsoft.com/office/powerpoint/2010/main" val="11598448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30</a:t>
            </a:fld>
            <a:endParaRPr lang="en-US" dirty="0"/>
          </a:p>
        </p:txBody>
      </p:sp>
    </p:spTree>
    <p:extLst>
      <p:ext uri="{BB962C8B-B14F-4D97-AF65-F5344CB8AC3E}">
        <p14:creationId xmlns:p14="http://schemas.microsoft.com/office/powerpoint/2010/main" val="9442761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31</a:t>
            </a:fld>
            <a:endParaRPr lang="en-US" dirty="0"/>
          </a:p>
        </p:txBody>
      </p:sp>
    </p:spTree>
    <p:extLst>
      <p:ext uri="{BB962C8B-B14F-4D97-AF65-F5344CB8AC3E}">
        <p14:creationId xmlns:p14="http://schemas.microsoft.com/office/powerpoint/2010/main" val="26704507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32</a:t>
            </a:fld>
            <a:endParaRPr lang="en-US" dirty="0"/>
          </a:p>
        </p:txBody>
      </p:sp>
    </p:spTree>
    <p:extLst>
      <p:ext uri="{BB962C8B-B14F-4D97-AF65-F5344CB8AC3E}">
        <p14:creationId xmlns:p14="http://schemas.microsoft.com/office/powerpoint/2010/main" val="1511777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33</a:t>
            </a:fld>
            <a:endParaRPr lang="en-US" dirty="0"/>
          </a:p>
        </p:txBody>
      </p:sp>
    </p:spTree>
    <p:extLst>
      <p:ext uri="{BB962C8B-B14F-4D97-AF65-F5344CB8AC3E}">
        <p14:creationId xmlns:p14="http://schemas.microsoft.com/office/powerpoint/2010/main" val="2844594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4</a:t>
            </a:fld>
            <a:endParaRPr lang="en-US" dirty="0"/>
          </a:p>
        </p:txBody>
      </p:sp>
    </p:spTree>
    <p:extLst>
      <p:ext uri="{BB962C8B-B14F-4D97-AF65-F5344CB8AC3E}">
        <p14:creationId xmlns:p14="http://schemas.microsoft.com/office/powerpoint/2010/main" val="1944764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5</a:t>
            </a:fld>
            <a:endParaRPr lang="en-US" dirty="0"/>
          </a:p>
        </p:txBody>
      </p:sp>
    </p:spTree>
    <p:extLst>
      <p:ext uri="{BB962C8B-B14F-4D97-AF65-F5344CB8AC3E}">
        <p14:creationId xmlns:p14="http://schemas.microsoft.com/office/powerpoint/2010/main" val="3376607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6</a:t>
            </a:fld>
            <a:endParaRPr lang="en-US" dirty="0"/>
          </a:p>
        </p:txBody>
      </p:sp>
    </p:spTree>
    <p:extLst>
      <p:ext uri="{BB962C8B-B14F-4D97-AF65-F5344CB8AC3E}">
        <p14:creationId xmlns:p14="http://schemas.microsoft.com/office/powerpoint/2010/main" val="1243432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7</a:t>
            </a:fld>
            <a:endParaRPr lang="en-US" dirty="0"/>
          </a:p>
        </p:txBody>
      </p:sp>
    </p:spTree>
    <p:extLst>
      <p:ext uri="{BB962C8B-B14F-4D97-AF65-F5344CB8AC3E}">
        <p14:creationId xmlns:p14="http://schemas.microsoft.com/office/powerpoint/2010/main" val="1871592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8</a:t>
            </a:fld>
            <a:endParaRPr lang="en-US" dirty="0"/>
          </a:p>
        </p:txBody>
      </p:sp>
    </p:spTree>
    <p:extLst>
      <p:ext uri="{BB962C8B-B14F-4D97-AF65-F5344CB8AC3E}">
        <p14:creationId xmlns:p14="http://schemas.microsoft.com/office/powerpoint/2010/main" val="2758362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9</a:t>
            </a:fld>
            <a:endParaRPr lang="en-US" dirty="0"/>
          </a:p>
        </p:txBody>
      </p:sp>
    </p:spTree>
    <p:extLst>
      <p:ext uri="{BB962C8B-B14F-4D97-AF65-F5344CB8AC3E}">
        <p14:creationId xmlns:p14="http://schemas.microsoft.com/office/powerpoint/2010/main" val="25986640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4" y="533400"/>
            <a:ext cx="5029200" cy="2514601"/>
          </a:xfrm>
        </p:spPr>
        <p:txBody>
          <a:bodyPr>
            <a:normAutofit/>
          </a:bodyPr>
          <a:lstStyle>
            <a:lvl1pPr>
              <a:defRPr sz="4000">
                <a:solidFill>
                  <a:schemeClr val="accent1"/>
                </a:solidFill>
              </a:defRPr>
            </a:lvl1pPr>
          </a:lstStyle>
          <a:p>
            <a:r>
              <a:rPr lang="en-US" smtClean="0"/>
              <a:t>Click to edit Master title style</a:t>
            </a:r>
            <a:endParaRPr/>
          </a:p>
        </p:txBody>
      </p:sp>
      <p:sp>
        <p:nvSpPr>
          <p:cNvPr id="3" name="Subtitle 2"/>
          <p:cNvSpPr>
            <a:spLocks noGrp="1"/>
          </p:cNvSpPr>
          <p:nvPr>
            <p:ph type="subTitle" idx="1"/>
          </p:nvPr>
        </p:nvSpPr>
        <p:spPr>
          <a:xfrm>
            <a:off x="1065212" y="3403600"/>
            <a:ext cx="5029201" cy="1397000"/>
          </a:xfrm>
        </p:spPr>
        <p:txBody>
          <a:bodyPr>
            <a:normAutofit/>
          </a:bodyPr>
          <a:lstStyle>
            <a:lvl1pPr marL="0" indent="0" algn="l">
              <a:spcBef>
                <a:spcPts val="60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5" name="Footer Placeholder 4"/>
          <p:cNvSpPr>
            <a:spLocks noGrp="1"/>
          </p:cNvSpPr>
          <p:nvPr>
            <p:ph type="ftr" sz="quarter" idx="11"/>
          </p:nvPr>
        </p:nvSpPr>
        <p:spPr>
          <a:xfrm>
            <a:off x="1065213" y="6432551"/>
            <a:ext cx="5653087" cy="273049"/>
          </a:xfrm>
        </p:spPr>
        <p:txBody>
          <a:bodyPr/>
          <a:lstStyle>
            <a:lvl1pPr>
              <a:defRPr>
                <a:effectLst/>
              </a:defRPr>
            </a:lvl1pPr>
          </a:lstStyle>
          <a:p>
            <a:r>
              <a:rPr lang="en-US" dirty="0"/>
              <a:t>Add a footer</a:t>
            </a:r>
          </a:p>
        </p:txBody>
      </p:sp>
      <p:sp>
        <p:nvSpPr>
          <p:cNvPr id="4" name="Date Placeholder 3"/>
          <p:cNvSpPr>
            <a:spLocks noGrp="1"/>
          </p:cNvSpPr>
          <p:nvPr>
            <p:ph type="dt" sz="half" idx="10"/>
          </p:nvPr>
        </p:nvSpPr>
        <p:spPr>
          <a:xfrm>
            <a:off x="6932612" y="6432551"/>
            <a:ext cx="1371600" cy="273049"/>
          </a:xfrm>
        </p:spPr>
        <p:txBody>
          <a:bodyPr/>
          <a:lstStyle/>
          <a:p>
            <a:fld id="{3E0FA9E5-6744-4841-888F-9E7CC0C2B7EC}" type="datetimeFigureOut">
              <a:rPr lang="en-US" smtClean="0"/>
              <a:t>7/25/2017</a:t>
            </a:fld>
            <a:endParaRPr lang="en-US" dirty="0"/>
          </a:p>
        </p:txBody>
      </p:sp>
      <p:sp>
        <p:nvSpPr>
          <p:cNvPr id="6" name="Slide Number Placeholder 5"/>
          <p:cNvSpPr>
            <a:spLocks noGrp="1"/>
          </p:cNvSpPr>
          <p:nvPr>
            <p:ph type="sldNum" sz="quarter" idx="12"/>
          </p:nvPr>
        </p:nvSpPr>
        <p:spPr>
          <a:xfrm>
            <a:off x="8532812" y="6432551"/>
            <a:ext cx="1219201" cy="273049"/>
          </a:xfrm>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290237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E0FA9E5-6744-4841-888F-9E7CC0C2B7EC}" type="datetimeFigureOut">
              <a:rPr lang="en-US" smtClean="0"/>
              <a:t>7/25/2017</a:t>
            </a:fld>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2841477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1412" y="533400"/>
            <a:ext cx="2362201" cy="5486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065213" y="533400"/>
            <a:ext cx="7467599"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E0FA9E5-6744-4841-888F-9E7CC0C2B7EC}" type="datetimeFigureOut">
              <a:rPr lang="en-US" smtClean="0"/>
              <a:t>7/25/2017</a:t>
            </a:fld>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2135436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E0FA9E5-6744-4841-888F-9E7CC0C2B7EC}" type="datetimeFigureOut">
              <a:rPr lang="en-US" smtClean="0"/>
              <a:t>7/25/2017</a:t>
            </a:fld>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35067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5214" y="533400"/>
            <a:ext cx="8686800" cy="2286000"/>
          </a:xfrm>
        </p:spPr>
        <p:txBody>
          <a:bodyPr anchor="b">
            <a:normAutofit/>
          </a:bodyPr>
          <a:lstStyle>
            <a:lvl1pPr algn="l">
              <a:defRPr sz="5400" b="1" cap="none" baseline="0"/>
            </a:lvl1pPr>
          </a:lstStyle>
          <a:p>
            <a:r>
              <a:rPr lang="en-US" smtClean="0"/>
              <a:t>Click to edit Master title style</a:t>
            </a:r>
            <a:endParaRPr/>
          </a:p>
        </p:txBody>
      </p:sp>
      <p:sp>
        <p:nvSpPr>
          <p:cNvPr id="3" name="Text Placeholder 2"/>
          <p:cNvSpPr>
            <a:spLocks noGrp="1"/>
          </p:cNvSpPr>
          <p:nvPr>
            <p:ph type="body" idx="1"/>
          </p:nvPr>
        </p:nvSpPr>
        <p:spPr>
          <a:xfrm>
            <a:off x="1065214" y="3124200"/>
            <a:ext cx="8686800" cy="1371600"/>
          </a:xfrm>
        </p:spPr>
        <p:txBody>
          <a:bodyPr anchor="t">
            <a:normAutofit/>
          </a:bodyPr>
          <a:lstStyle>
            <a:lvl1pPr marL="0" indent="0">
              <a:spcBef>
                <a:spcPts val="600"/>
              </a:spcBef>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E0FA9E5-6744-4841-888F-9E7CC0C2B7EC}" type="datetimeFigureOut">
              <a:rPr lang="en-US" smtClean="0"/>
              <a:t>7/25/2017</a:t>
            </a:fld>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2925637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065212"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464598"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E0FA9E5-6744-4841-888F-9E7CC0C2B7EC}" type="datetimeFigureOut">
              <a:rPr lang="en-US" smtClean="0"/>
              <a:t>7/25/2017</a:t>
            </a:fld>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1240504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5211" y="533400"/>
            <a:ext cx="8686802" cy="10668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06521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521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50005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0005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E0FA9E5-6744-4841-888F-9E7CC0C2B7EC}" type="datetimeFigureOut">
              <a:rPr lang="en-US" smtClean="0"/>
              <a:t>7/25/2017</a:t>
            </a:fld>
            <a:endParaRPr lang="en-US" dirty="0"/>
          </a:p>
        </p:txBody>
      </p:sp>
      <p:sp>
        <p:nvSpPr>
          <p:cNvPr id="9" name="Slide Number Placeholder 8"/>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3301549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E0FA9E5-6744-4841-888F-9E7CC0C2B7EC}" type="datetimeFigureOut">
              <a:rPr lang="en-US" smtClean="0"/>
              <a:t>7/25/2017</a:t>
            </a:fld>
            <a:endParaRPr lang="en-US" dirty="0"/>
          </a:p>
        </p:txBody>
      </p:sp>
      <p:sp>
        <p:nvSpPr>
          <p:cNvPr id="5" name="Slide Number Placeholder 4"/>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1370301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E0FA9E5-6744-4841-888F-9E7CC0C2B7EC}" type="datetimeFigureOut">
              <a:rPr lang="en-US" smtClean="0"/>
              <a:t>7/25/2017</a:t>
            </a:fld>
            <a:endParaRPr lang="en-US" dirty="0"/>
          </a:p>
        </p:txBody>
      </p:sp>
      <p:sp>
        <p:nvSpPr>
          <p:cNvPr id="4" name="Slide Number Placeholder 3"/>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3088263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5213" y="533400"/>
            <a:ext cx="4114800" cy="1524000"/>
          </a:xfrm>
        </p:spPr>
        <p:txBody>
          <a:bodyPr anchor="b">
            <a:normAutofit/>
          </a:bodyPr>
          <a:lstStyle>
            <a:lvl1pPr algn="l">
              <a:defRPr sz="3600" b="1"/>
            </a:lvl1pPr>
          </a:lstStyle>
          <a:p>
            <a:r>
              <a:rPr lang="en-US" smtClean="0"/>
              <a:t>Click to edit Master title style</a:t>
            </a:r>
            <a:endParaRPr/>
          </a:p>
        </p:txBody>
      </p:sp>
      <p:sp>
        <p:nvSpPr>
          <p:cNvPr id="3" name="Content Placeholder 2"/>
          <p:cNvSpPr>
            <a:spLocks noGrp="1"/>
          </p:cNvSpPr>
          <p:nvPr>
            <p:ph idx="1"/>
          </p:nvPr>
        </p:nvSpPr>
        <p:spPr>
          <a:xfrm>
            <a:off x="5865813" y="533400"/>
            <a:ext cx="586740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E0FA9E5-6744-4841-888F-9E7CC0C2B7EC}" type="datetimeFigureOut">
              <a:rPr lang="en-US" smtClean="0"/>
              <a:t>7/25/2017</a:t>
            </a:fld>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10008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5213" y="533400"/>
            <a:ext cx="4114800" cy="1524000"/>
          </a:xfrm>
        </p:spPr>
        <p:txBody>
          <a:bodyPr anchor="b">
            <a:noAutofit/>
          </a:bodyPr>
          <a:lstStyle>
            <a:lvl1pPr algn="l">
              <a:defRPr sz="3600" b="1"/>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2" y="533400"/>
            <a:ext cx="5780173" cy="5791200"/>
          </a:xfrm>
          <a:ln w="50800">
            <a:solidFill>
              <a:schemeClr val="tx1">
                <a:lumMod val="65000"/>
                <a:lumOff val="35000"/>
              </a:schemeClr>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72858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auto">
          <a:xfrm>
            <a:off x="1065212" y="533400"/>
            <a:ext cx="8686801" cy="1066800"/>
          </a:xfrm>
          <a:prstGeom prst="rect">
            <a:avLst/>
          </a:prstGeom>
        </p:spPr>
        <p:txBody>
          <a:bodyPr vert="horz" lIns="91440" tIns="45720" rIns="91440" bIns="45720" rtlCol="0" anchor="b">
            <a:normAutofit/>
          </a:bodyPr>
          <a:lstStyle/>
          <a:p>
            <a:r>
              <a:rPr lang="en-US" smtClean="0"/>
              <a:t>Click to edit Master title style</a:t>
            </a:r>
            <a:endParaRPr dirty="0"/>
          </a:p>
        </p:txBody>
      </p:sp>
      <p:sp>
        <p:nvSpPr>
          <p:cNvPr id="3" name="Text Placeholder 2"/>
          <p:cNvSpPr>
            <a:spLocks noGrp="1"/>
          </p:cNvSpPr>
          <p:nvPr>
            <p:ph type="body" idx="1"/>
          </p:nvPr>
        </p:nvSpPr>
        <p:spPr>
          <a:xfrm>
            <a:off x="1065212" y="1828800"/>
            <a:ext cx="8686801"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3"/>
          </p:nvPr>
        </p:nvSpPr>
        <p:spPr>
          <a:xfrm>
            <a:off x="1065213" y="6155267"/>
            <a:ext cx="5653087" cy="273049"/>
          </a:xfrm>
          <a:prstGeom prst="rect">
            <a:avLst/>
          </a:prstGeom>
        </p:spPr>
        <p:txBody>
          <a:bodyPr vert="horz" lIns="91440" tIns="45720" rIns="91440" bIns="45720" rtlCol="0" anchor="ctr"/>
          <a:lstStyle>
            <a:lvl1pPr algn="l">
              <a:defRPr sz="1100">
                <a:solidFill>
                  <a:schemeClr val="tx1"/>
                </a:solidFill>
              </a:defRPr>
            </a:lvl1pPr>
          </a:lstStyle>
          <a:p>
            <a:r>
              <a:rPr lang="en-US" dirty="0"/>
              <a:t>Add a footer</a:t>
            </a:r>
          </a:p>
        </p:txBody>
      </p:sp>
      <p:sp>
        <p:nvSpPr>
          <p:cNvPr id="4" name="Date Placeholder 3"/>
          <p:cNvSpPr>
            <a:spLocks noGrp="1"/>
          </p:cNvSpPr>
          <p:nvPr>
            <p:ph type="dt" sz="half" idx="2"/>
          </p:nvPr>
        </p:nvSpPr>
        <p:spPr>
          <a:xfrm>
            <a:off x="6932612" y="6155267"/>
            <a:ext cx="1371600" cy="273049"/>
          </a:xfrm>
          <a:prstGeom prst="rect">
            <a:avLst/>
          </a:prstGeom>
        </p:spPr>
        <p:txBody>
          <a:bodyPr vert="horz" lIns="91440" tIns="45720" rIns="91440" bIns="45720" rtlCol="0" anchor="ctr"/>
          <a:lstStyle>
            <a:lvl1pPr algn="r">
              <a:defRPr sz="1100">
                <a:solidFill>
                  <a:schemeClr val="tx1"/>
                </a:solidFill>
              </a:defRPr>
            </a:lvl1pPr>
          </a:lstStyle>
          <a:p>
            <a:fld id="{3E0FA9E5-6744-4841-888F-9E7CC0C2B7EC}" type="datetimeFigureOut">
              <a:rPr lang="en-US" smtClean="0"/>
              <a:pPr/>
              <a:t>7/25/2017</a:t>
            </a:fld>
            <a:endParaRPr lang="en-US" dirty="0"/>
          </a:p>
        </p:txBody>
      </p:sp>
      <p:sp>
        <p:nvSpPr>
          <p:cNvPr id="6" name="Slide Number Placeholder 5"/>
          <p:cNvSpPr>
            <a:spLocks noGrp="1"/>
          </p:cNvSpPr>
          <p:nvPr>
            <p:ph type="sldNum" sz="quarter" idx="4"/>
          </p:nvPr>
        </p:nvSpPr>
        <p:spPr>
          <a:xfrm>
            <a:off x="8532812" y="6155267"/>
            <a:ext cx="1219201" cy="273049"/>
          </a:xfrm>
          <a:prstGeom prst="rect">
            <a:avLst/>
          </a:prstGeom>
        </p:spPr>
        <p:txBody>
          <a:bodyPr vert="horz" lIns="91440" tIns="45720" rIns="91440" bIns="45720" rtlCol="0" anchor="ctr"/>
          <a:lstStyle>
            <a:lvl1pPr algn="r">
              <a:defRPr sz="1100">
                <a:solidFill>
                  <a:schemeClr val="tx1"/>
                </a:solidFill>
              </a:defRPr>
            </a:lvl1pPr>
          </a:lstStyle>
          <a:p>
            <a:fld id="{AAEAE4A8-A6E5-453E-B946-FB774B73F48C}" type="slidenum">
              <a:rPr lang="en-US" smtClean="0"/>
              <a:pPr/>
              <a:t>‹#›</a:t>
            </a:fld>
            <a:endParaRPr lang="en-US" dirty="0"/>
          </a:p>
        </p:txBody>
      </p:sp>
    </p:spTree>
    <p:extLst>
      <p:ext uri="{BB962C8B-B14F-4D97-AF65-F5344CB8AC3E}">
        <p14:creationId xmlns:p14="http://schemas.microsoft.com/office/powerpoint/2010/main" val="1327670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0000"/>
        </a:lnSpc>
        <a:spcBef>
          <a:spcPct val="0"/>
        </a:spcBef>
        <a:buNone/>
        <a:defRPr sz="3600" b="1" kern="1200">
          <a:solidFill>
            <a:schemeClr val="accent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mobile-one.net/scada/"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65214" y="533400"/>
            <a:ext cx="5714998" cy="2514601"/>
          </a:xfrm>
        </p:spPr>
        <p:txBody>
          <a:bodyPr/>
          <a:lstStyle/>
          <a:p>
            <a:r>
              <a:rPr lang="en-US" dirty="0" smtClean="0"/>
              <a:t>How to Mend Our Broken </a:t>
            </a:r>
            <a:r>
              <a:rPr lang="en-US" i="1" dirty="0" smtClean="0"/>
              <a:t>TC Heartland</a:t>
            </a:r>
            <a:endParaRPr lang="en-US" i="1" dirty="0"/>
          </a:p>
        </p:txBody>
      </p:sp>
      <p:sp>
        <p:nvSpPr>
          <p:cNvPr id="3" name="Content Placeholder 2"/>
          <p:cNvSpPr>
            <a:spLocks noGrp="1"/>
          </p:cNvSpPr>
          <p:nvPr>
            <p:ph type="subTitle" idx="1"/>
          </p:nvPr>
        </p:nvSpPr>
        <p:spPr/>
        <p:txBody>
          <a:bodyPr/>
          <a:lstStyle/>
          <a:p>
            <a:r>
              <a:rPr lang="en-US" dirty="0" smtClean="0"/>
              <a:t>Brock A. Hankins</a:t>
            </a:r>
          </a:p>
          <a:p>
            <a:r>
              <a:rPr lang="en-US" dirty="0" smtClean="0"/>
              <a:t>Allen, Dyer, Doppelt + Gilchrist</a:t>
            </a:r>
            <a:endParaRPr lang="en-US" dirty="0"/>
          </a:p>
          <a:p>
            <a:endParaRPr lang="en-US" dirty="0"/>
          </a:p>
        </p:txBody>
      </p:sp>
    </p:spTree>
    <p:extLst>
      <p:ext uri="{BB962C8B-B14F-4D97-AF65-F5344CB8AC3E}">
        <p14:creationId xmlns:p14="http://schemas.microsoft.com/office/powerpoint/2010/main" val="3658128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and Established Place of Business”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Most of the country is looking to Judge </a:t>
            </a:r>
            <a:r>
              <a:rPr lang="en-US" dirty="0" err="1" smtClean="0"/>
              <a:t>Gilstrap</a:t>
            </a:r>
            <a:r>
              <a:rPr lang="en-US" dirty="0" smtClean="0"/>
              <a:t> in the Eastern District of TX</a:t>
            </a:r>
          </a:p>
          <a:p>
            <a:r>
              <a:rPr lang="en-US" dirty="0" smtClean="0"/>
              <a:t>End of last month addressed the issue in </a:t>
            </a:r>
            <a:r>
              <a:rPr lang="en-US" i="1" dirty="0" err="1" smtClean="0"/>
              <a:t>Ratheon</a:t>
            </a:r>
            <a:r>
              <a:rPr lang="en-US" i="1" dirty="0" smtClean="0"/>
              <a:t> Co. v. Cray, Inc., </a:t>
            </a:r>
            <a:r>
              <a:rPr lang="en-US" dirty="0"/>
              <a:t>2017 U.S. Dist. LEXIS </a:t>
            </a:r>
            <a:r>
              <a:rPr lang="en-US" dirty="0" smtClean="0"/>
              <a:t>100887 (E.D. Tex. June 30, 2017)</a:t>
            </a:r>
            <a:endParaRPr lang="en-US" i="1" dirty="0" smtClean="0"/>
          </a:p>
          <a:p>
            <a:r>
              <a:rPr lang="en-US" dirty="0" smtClean="0"/>
              <a:t>Raytheon</a:t>
            </a:r>
            <a:r>
              <a:rPr lang="en-US" i="1" dirty="0" smtClean="0"/>
              <a:t> </a:t>
            </a:r>
            <a:r>
              <a:rPr lang="en-US" dirty="0" smtClean="0"/>
              <a:t>filed its complaint in September of 2015</a:t>
            </a:r>
          </a:p>
          <a:p>
            <a:r>
              <a:rPr lang="en-US" dirty="0" smtClean="0"/>
              <a:t>Cray moved to dismiss for lack of personal jurisdiction and improper venue</a:t>
            </a:r>
          </a:p>
          <a:p>
            <a:r>
              <a:rPr lang="en-US" dirty="0" smtClean="0"/>
              <a:t>Three months prior to close of discovery Cray moved to dismiss based on </a:t>
            </a:r>
            <a:r>
              <a:rPr lang="en-US" i="1" dirty="0" smtClean="0"/>
              <a:t>TC Heartland</a:t>
            </a:r>
            <a:endParaRPr lang="en-US" dirty="0" smtClean="0"/>
          </a:p>
          <a:p>
            <a:r>
              <a:rPr lang="en-US" dirty="0" smtClean="0"/>
              <a:t>Looked to pre-</a:t>
            </a:r>
            <a:r>
              <a:rPr lang="en-US" i="1" dirty="0" smtClean="0"/>
              <a:t>VE Holding Corp.</a:t>
            </a:r>
            <a:r>
              <a:rPr lang="en-US" dirty="0" smtClean="0"/>
              <a:t> cases for insight and noted that even then, courts could discern “nothing </a:t>
            </a:r>
            <a:r>
              <a:rPr lang="en-US" dirty="0"/>
              <a:t>even remotely approximating a uniform approach in the case law to the problem of . . . [what] constitute[s] a 'regular and established place of business . . . </a:t>
            </a:r>
            <a:r>
              <a:rPr lang="en-US" dirty="0" smtClean="0"/>
              <a:t>.’”</a:t>
            </a:r>
            <a:r>
              <a:rPr lang="en-US" i="1" dirty="0" smtClean="0"/>
              <a:t>Lace </a:t>
            </a:r>
            <a:r>
              <a:rPr lang="en-US" i="1" dirty="0"/>
              <a:t>v. Lace</a:t>
            </a:r>
            <a:r>
              <a:rPr lang="en-US" dirty="0"/>
              <a:t>, No. 89 C 0414, 1989 U.S. Dist. LEXIS 10141, 1989 WL 103364, at *2 (N.D. Ill. 1989) </a:t>
            </a:r>
            <a:endParaRPr lang="en-US" dirty="0" smtClean="0"/>
          </a:p>
          <a:p>
            <a:r>
              <a:rPr lang="en-US" dirty="0" smtClean="0"/>
              <a:t>Significant reliance on </a:t>
            </a:r>
            <a:r>
              <a:rPr lang="en-US" i="1" dirty="0"/>
              <a:t>In re </a:t>
            </a:r>
            <a:r>
              <a:rPr lang="en-US" i="1" dirty="0" err="1"/>
              <a:t>Cordis</a:t>
            </a:r>
            <a:r>
              <a:rPr lang="en-US" i="1" dirty="0"/>
              <a:t> Corp.</a:t>
            </a:r>
            <a:r>
              <a:rPr lang="en-US" dirty="0"/>
              <a:t>, 769 F.2d 733, 737 (Fed. Cir. 1985)</a:t>
            </a:r>
          </a:p>
          <a:p>
            <a:endParaRPr lang="en-US" dirty="0" smtClean="0"/>
          </a:p>
          <a:p>
            <a:endParaRPr lang="en-US" dirty="0" smtClean="0"/>
          </a:p>
          <a:p>
            <a:endParaRPr lang="en-US" dirty="0" smtClean="0"/>
          </a:p>
          <a:p>
            <a:endParaRPr lang="en-US" dirty="0" smtClean="0"/>
          </a:p>
          <a:p>
            <a:endParaRPr lang="en-US" dirty="0"/>
          </a:p>
        </p:txBody>
      </p:sp>
      <p:pic>
        <p:nvPicPr>
          <p:cNvPr id="7170" name="Picture 2" descr="Image result for tex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9509125" y="1033462"/>
            <a:ext cx="2381250" cy="1590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1574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Gilstrap</a:t>
            </a:r>
            <a:r>
              <a:rPr lang="en-US" dirty="0" smtClean="0"/>
              <a:t>, J.</a:t>
            </a:r>
            <a:endParaRPr lang="en-US" dirty="0"/>
          </a:p>
        </p:txBody>
      </p:sp>
      <p:sp>
        <p:nvSpPr>
          <p:cNvPr id="3" name="Content Placeholder 2"/>
          <p:cNvSpPr>
            <a:spLocks noGrp="1"/>
          </p:cNvSpPr>
          <p:nvPr>
            <p:ph idx="1"/>
          </p:nvPr>
        </p:nvSpPr>
        <p:spPr/>
        <p:txBody>
          <a:bodyPr>
            <a:normAutofit/>
          </a:bodyPr>
          <a:lstStyle/>
          <a:p>
            <a:r>
              <a:rPr lang="en-US" dirty="0" smtClean="0"/>
              <a:t>Enumerated a four factor test:</a:t>
            </a:r>
          </a:p>
          <a:p>
            <a:r>
              <a:rPr lang="en-US" b="1" dirty="0" smtClean="0"/>
              <a:t>1) Physical Presence</a:t>
            </a:r>
          </a:p>
          <a:p>
            <a:pPr lvl="1"/>
            <a:r>
              <a:rPr lang="en-US" dirty="0" smtClean="0"/>
              <a:t>“</a:t>
            </a:r>
            <a:r>
              <a:rPr lang="en-US" dirty="0"/>
              <a:t>including but not limited to property, inventory, infrastructure, or people</a:t>
            </a:r>
            <a:r>
              <a:rPr lang="en-US" dirty="0" smtClean="0"/>
              <a:t>.” </a:t>
            </a:r>
          </a:p>
          <a:p>
            <a:pPr lvl="1"/>
            <a:r>
              <a:rPr lang="en-US" dirty="0" smtClean="0"/>
              <a:t>“At </a:t>
            </a:r>
            <a:r>
              <a:rPr lang="en-US" dirty="0"/>
              <a:t>the most basic level, a retail store, warehouse, or other facility in the district weighs strongly in favor of finding a regular and established place of business. However, as many courts have </a:t>
            </a:r>
            <a:r>
              <a:rPr lang="en-US" dirty="0" smtClean="0"/>
              <a:t>reasoned . . . the </a:t>
            </a:r>
            <a:r>
              <a:rPr lang="en-US" dirty="0"/>
              <a:t>lack of a physical building in the district is not dispositive</a:t>
            </a:r>
            <a:r>
              <a:rPr lang="en-US" dirty="0" smtClean="0"/>
              <a:t>.”</a:t>
            </a:r>
          </a:p>
          <a:p>
            <a:r>
              <a:rPr lang="en-US" b="1" dirty="0" smtClean="0"/>
              <a:t>2) Defendant’s Representations</a:t>
            </a:r>
          </a:p>
          <a:p>
            <a:pPr lvl="1"/>
            <a:r>
              <a:rPr lang="en-US" dirty="0" smtClean="0"/>
              <a:t>“</a:t>
            </a:r>
            <a:r>
              <a:rPr lang="en-US" dirty="0"/>
              <a:t>extent to which a defendant represents, internally </a:t>
            </a:r>
            <a:r>
              <a:rPr lang="en-US" dirty="0" smtClean="0"/>
              <a:t>or </a:t>
            </a:r>
            <a:r>
              <a:rPr lang="en-US" dirty="0"/>
              <a:t>externally, that it has a presence in the district</a:t>
            </a:r>
            <a:r>
              <a:rPr lang="en-US" dirty="0" smtClean="0"/>
              <a:t>.”</a:t>
            </a:r>
          </a:p>
        </p:txBody>
      </p:sp>
      <p:pic>
        <p:nvPicPr>
          <p:cNvPr id="6148" name="Picture 4" descr="Image result for texas district cour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1812" y="685800"/>
            <a:ext cx="2943225" cy="2867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5116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Gilstrap</a:t>
            </a:r>
            <a:r>
              <a:rPr lang="en-US" dirty="0" smtClean="0"/>
              <a:t>, J. (Cont.)</a:t>
            </a:r>
            <a:endParaRPr lang="en-US" dirty="0"/>
          </a:p>
        </p:txBody>
      </p:sp>
      <p:sp>
        <p:nvSpPr>
          <p:cNvPr id="3" name="Content Placeholder 2"/>
          <p:cNvSpPr>
            <a:spLocks noGrp="1"/>
          </p:cNvSpPr>
          <p:nvPr>
            <p:ph idx="1"/>
          </p:nvPr>
        </p:nvSpPr>
        <p:spPr/>
        <p:txBody>
          <a:bodyPr/>
          <a:lstStyle/>
          <a:p>
            <a:r>
              <a:rPr lang="en-US" b="1" dirty="0"/>
              <a:t>3) Benefits Received</a:t>
            </a:r>
          </a:p>
          <a:p>
            <a:pPr lvl="1"/>
            <a:r>
              <a:rPr lang="en-US" dirty="0"/>
              <a:t>“extent to which a defendant derives benefits from its presence in the district, including but not limited to sales revenue.”</a:t>
            </a:r>
          </a:p>
          <a:p>
            <a:r>
              <a:rPr lang="en-US" b="1" dirty="0"/>
              <a:t>4) Targeted </a:t>
            </a:r>
            <a:r>
              <a:rPr lang="en-US" b="1" dirty="0" smtClean="0"/>
              <a:t>Interactions </a:t>
            </a:r>
            <a:r>
              <a:rPr lang="en-US" b="1" dirty="0"/>
              <a:t>with the District</a:t>
            </a:r>
          </a:p>
          <a:p>
            <a:pPr lvl="1"/>
            <a:r>
              <a:rPr lang="en-US" dirty="0"/>
              <a:t>“interacts in a targeted way with existing or potential customers, consumers, users, or entities within a district, including but not limited to through localized customer support, ongoing contractual relationships, or targeted marketing efforts.”</a:t>
            </a:r>
          </a:p>
          <a:p>
            <a:pPr lvl="1"/>
            <a:r>
              <a:rPr lang="en-US" dirty="0"/>
              <a:t>“defendant's ongoing contractual relationships with customers in a district . . . [a]</a:t>
            </a:r>
            <a:r>
              <a:rPr lang="en-US" dirty="0" err="1"/>
              <a:t>lthough</a:t>
            </a:r>
            <a:r>
              <a:rPr lang="en-US" dirty="0"/>
              <a:t> such contractual relationships are not dispositive, they weigh in favor”</a:t>
            </a:r>
          </a:p>
          <a:p>
            <a:endParaRPr lang="en-US" dirty="0"/>
          </a:p>
        </p:txBody>
      </p:sp>
      <p:pic>
        <p:nvPicPr>
          <p:cNvPr id="9220" name="Picture 4" descr="Image result for judge gilstra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6012" y="469900"/>
            <a:ext cx="1633493" cy="1747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4199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Courts dealing with Current Cases?</a:t>
            </a:r>
            <a:endParaRPr lang="en-US" dirty="0"/>
          </a:p>
        </p:txBody>
      </p:sp>
      <p:sp>
        <p:nvSpPr>
          <p:cNvPr id="3" name="Content Placeholder 2"/>
          <p:cNvSpPr>
            <a:spLocks noGrp="1"/>
          </p:cNvSpPr>
          <p:nvPr>
            <p:ph idx="1"/>
          </p:nvPr>
        </p:nvSpPr>
        <p:spPr/>
        <p:txBody>
          <a:bodyPr/>
          <a:lstStyle/>
          <a:p>
            <a:r>
              <a:rPr lang="en-US" dirty="0" smtClean="0"/>
              <a:t>~20 cases picked up by Lexis</a:t>
            </a:r>
          </a:p>
          <a:p>
            <a:r>
              <a:rPr lang="en-US" dirty="0" smtClean="0"/>
              <a:t>All but one have denied motions relating to improper venue</a:t>
            </a:r>
          </a:p>
          <a:p>
            <a:r>
              <a:rPr lang="en-US" dirty="0" smtClean="0"/>
              <a:t>Unfortunately the only district court in the Eleventh Circuit to address the issue, the Southern District, denied the motion to dismiss on other grounds</a:t>
            </a:r>
            <a:endParaRPr lang="en-US" dirty="0"/>
          </a:p>
        </p:txBody>
      </p:sp>
    </p:spTree>
    <p:extLst>
      <p:ext uri="{BB962C8B-B14F-4D97-AF65-F5344CB8AC3E}">
        <p14:creationId xmlns:p14="http://schemas.microsoft.com/office/powerpoint/2010/main" val="3970832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0774" y="152400"/>
            <a:ext cx="8686801" cy="1066800"/>
          </a:xfrm>
        </p:spPr>
        <p:txBody>
          <a:bodyPr>
            <a:normAutofit/>
          </a:bodyPr>
          <a:lstStyle/>
          <a:p>
            <a:r>
              <a:rPr lang="en-US" b="0" i="1" dirty="0" err="1" smtClean="0"/>
              <a:t>i</a:t>
            </a:r>
            <a:r>
              <a:rPr lang="en-US" b="0" i="1" dirty="0" err="1"/>
              <a:t>Life</a:t>
            </a:r>
            <a:r>
              <a:rPr lang="en-US" b="0" i="1" dirty="0"/>
              <a:t> Techs., Inc. v. Nintendo of Am., Inc., </a:t>
            </a:r>
            <a:endParaRPr lang="en-US" i="1" dirty="0"/>
          </a:p>
        </p:txBody>
      </p:sp>
      <p:sp>
        <p:nvSpPr>
          <p:cNvPr id="3" name="Content Placeholder 2"/>
          <p:cNvSpPr>
            <a:spLocks noGrp="1"/>
          </p:cNvSpPr>
          <p:nvPr>
            <p:ph idx="1"/>
          </p:nvPr>
        </p:nvSpPr>
        <p:spPr>
          <a:xfrm>
            <a:off x="1141412" y="1219200"/>
            <a:ext cx="8686801" cy="5105400"/>
          </a:xfrm>
        </p:spPr>
        <p:txBody>
          <a:bodyPr>
            <a:normAutofit fontScale="92500" lnSpcReduction="10000"/>
          </a:bodyPr>
          <a:lstStyle/>
          <a:p>
            <a:pPr>
              <a:spcBef>
                <a:spcPts val="0"/>
              </a:spcBef>
            </a:pPr>
            <a:r>
              <a:rPr lang="en-US" dirty="0"/>
              <a:t>2017 U.S. Dist. LEXIS 98698 (N.D</a:t>
            </a:r>
            <a:r>
              <a:rPr lang="en-US" dirty="0" smtClean="0"/>
              <a:t>. </a:t>
            </a:r>
            <a:r>
              <a:rPr lang="en-US" dirty="0"/>
              <a:t>Tex. June 27, </a:t>
            </a:r>
            <a:r>
              <a:rPr lang="en-US" dirty="0" smtClean="0"/>
              <a:t>2017)</a:t>
            </a:r>
          </a:p>
          <a:p>
            <a:pPr lvl="6">
              <a:spcBef>
                <a:spcPts val="0"/>
              </a:spcBef>
            </a:pPr>
            <a:endParaRPr lang="en-US" dirty="0" smtClean="0"/>
          </a:p>
          <a:p>
            <a:pPr>
              <a:spcBef>
                <a:spcPts val="0"/>
              </a:spcBef>
            </a:pPr>
            <a:r>
              <a:rPr lang="en-US" dirty="0" smtClean="0"/>
              <a:t>Case filed in late 2013</a:t>
            </a:r>
          </a:p>
          <a:p>
            <a:pPr lvl="5">
              <a:spcBef>
                <a:spcPts val="0"/>
              </a:spcBef>
            </a:pPr>
            <a:endParaRPr lang="en-US" dirty="0" smtClean="0"/>
          </a:p>
          <a:p>
            <a:pPr>
              <a:spcBef>
                <a:spcPts val="0"/>
              </a:spcBef>
            </a:pPr>
            <a:r>
              <a:rPr lang="en-US" dirty="0"/>
              <a:t>In 2014, Nintendo filed a Motion to Transfer Venue pursuant to § 1404(a</a:t>
            </a:r>
            <a:r>
              <a:rPr lang="en-US" dirty="0" smtClean="0"/>
              <a:t>), but did not mention</a:t>
            </a:r>
            <a:r>
              <a:rPr lang="en-US" dirty="0"/>
              <a:t> §</a:t>
            </a:r>
            <a:r>
              <a:rPr lang="en-US" dirty="0" smtClean="0"/>
              <a:t> 1406</a:t>
            </a:r>
          </a:p>
          <a:p>
            <a:pPr lvl="4">
              <a:spcBef>
                <a:spcPts val="0"/>
              </a:spcBef>
            </a:pPr>
            <a:endParaRPr lang="en-US" dirty="0" smtClean="0"/>
          </a:p>
          <a:p>
            <a:pPr>
              <a:spcBef>
                <a:spcPts val="0"/>
              </a:spcBef>
            </a:pPr>
            <a:r>
              <a:rPr lang="en-US" dirty="0" smtClean="0"/>
              <a:t>Addressed “regular and established place of business”</a:t>
            </a:r>
          </a:p>
          <a:p>
            <a:pPr lvl="1">
              <a:spcBef>
                <a:spcPts val="0"/>
              </a:spcBef>
            </a:pPr>
            <a:r>
              <a:rPr lang="en-US" dirty="0"/>
              <a:t>Nintendo </a:t>
            </a:r>
            <a:r>
              <a:rPr lang="en-US" dirty="0" smtClean="0"/>
              <a:t>argued </a:t>
            </a:r>
            <a:r>
              <a:rPr lang="en-US" dirty="0"/>
              <a:t>that under </a:t>
            </a:r>
            <a:r>
              <a:rPr lang="en-US" i="1" dirty="0"/>
              <a:t>TC Heartland</a:t>
            </a:r>
            <a:r>
              <a:rPr lang="en-US" dirty="0"/>
              <a:t>, venue is improper in the Northern District of Texas because (a) Nintendo is incorporated in Washington, and (b) Nintendo lacks a regular and established place of business in the Northern District of Texas. </a:t>
            </a:r>
            <a:endParaRPr lang="en-US" dirty="0" smtClean="0"/>
          </a:p>
          <a:p>
            <a:pPr lvl="1">
              <a:spcBef>
                <a:spcPts val="0"/>
              </a:spcBef>
            </a:pPr>
            <a:r>
              <a:rPr lang="en-US" dirty="0" smtClean="0"/>
              <a:t>Noted that in 1985 the </a:t>
            </a:r>
            <a:r>
              <a:rPr lang="en-US" dirty="0"/>
              <a:t>Federal Circuit </a:t>
            </a:r>
            <a:r>
              <a:rPr lang="en-US" dirty="0" smtClean="0"/>
              <a:t>held </a:t>
            </a:r>
            <a:r>
              <a:rPr lang="en-US" dirty="0"/>
              <a:t>that the test to determine whether a defendant has a “regular and established business” is “whether the corporate defendant does its business in that district through a permanent and continuous presence there,” and is not a question of whether it has a “fixed physical presence in the sense of a formal office or store.” </a:t>
            </a:r>
            <a:r>
              <a:rPr lang="en-US" i="1" dirty="0"/>
              <a:t>In re </a:t>
            </a:r>
            <a:r>
              <a:rPr lang="en-US" i="1" dirty="0" err="1"/>
              <a:t>Cordis</a:t>
            </a:r>
            <a:r>
              <a:rPr lang="en-US" i="1" dirty="0"/>
              <a:t> Corp.</a:t>
            </a:r>
            <a:r>
              <a:rPr lang="en-US" dirty="0"/>
              <a:t>, 769 F.2d 733, 737 (Fed. Cir. 1985</a:t>
            </a:r>
            <a:r>
              <a:rPr lang="en-US" dirty="0" smtClean="0"/>
              <a:t>)</a:t>
            </a:r>
          </a:p>
          <a:p>
            <a:pPr lvl="5">
              <a:spcBef>
                <a:spcPts val="0"/>
              </a:spcBef>
            </a:pPr>
            <a:endParaRPr lang="en-US" dirty="0" smtClean="0"/>
          </a:p>
          <a:p>
            <a:pPr>
              <a:spcBef>
                <a:spcPts val="0"/>
              </a:spcBef>
            </a:pPr>
            <a:r>
              <a:rPr lang="en-US" dirty="0" smtClean="0"/>
              <a:t>However Nintendo admitted venue was proper in its Answer</a:t>
            </a:r>
          </a:p>
          <a:p>
            <a:pPr lvl="4">
              <a:spcBef>
                <a:spcPts val="0"/>
              </a:spcBef>
            </a:pPr>
            <a:endParaRPr lang="en-US" dirty="0" smtClean="0"/>
          </a:p>
          <a:p>
            <a:pPr>
              <a:spcBef>
                <a:spcPts val="0"/>
              </a:spcBef>
            </a:pPr>
            <a:r>
              <a:rPr lang="en-US" dirty="0" smtClean="0"/>
              <a:t>“</a:t>
            </a:r>
            <a:r>
              <a:rPr lang="en-US" i="1" dirty="0" smtClean="0"/>
              <a:t>TC </a:t>
            </a:r>
            <a:r>
              <a:rPr lang="en-US" i="1" dirty="0"/>
              <a:t>Heartland</a:t>
            </a:r>
            <a:r>
              <a:rPr lang="en-US" dirty="0"/>
              <a:t> does not qualify as an intervening change in law</a:t>
            </a:r>
            <a:r>
              <a:rPr lang="en-US" dirty="0" smtClean="0"/>
              <a:t>.”</a:t>
            </a:r>
            <a:endParaRPr lang="en-US" dirty="0"/>
          </a:p>
          <a:p>
            <a:endParaRPr lang="en-US" dirty="0"/>
          </a:p>
        </p:txBody>
      </p:sp>
    </p:spTree>
    <p:extLst>
      <p:ext uri="{BB962C8B-B14F-4D97-AF65-F5344CB8AC3E}">
        <p14:creationId xmlns:p14="http://schemas.microsoft.com/office/powerpoint/2010/main" val="2240175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i="1" dirty="0" smtClean="0"/>
              <a:t>Amax</a:t>
            </a:r>
            <a:r>
              <a:rPr lang="en-US" b="0" i="1" dirty="0"/>
              <a:t>, Inc. v. </a:t>
            </a:r>
            <a:r>
              <a:rPr lang="en-US" b="0" i="1" dirty="0" err="1"/>
              <a:t>Acco</a:t>
            </a:r>
            <a:r>
              <a:rPr lang="en-US" b="0" i="1" dirty="0"/>
              <a:t> Brands Corp., </a:t>
            </a:r>
            <a:endParaRPr lang="en-US" i="1" dirty="0"/>
          </a:p>
        </p:txBody>
      </p:sp>
      <p:sp>
        <p:nvSpPr>
          <p:cNvPr id="3" name="Content Placeholder 2"/>
          <p:cNvSpPr>
            <a:spLocks noGrp="1"/>
          </p:cNvSpPr>
          <p:nvPr>
            <p:ph idx="1"/>
          </p:nvPr>
        </p:nvSpPr>
        <p:spPr/>
        <p:txBody>
          <a:bodyPr>
            <a:normAutofit fontScale="85000" lnSpcReduction="10000"/>
          </a:bodyPr>
          <a:lstStyle/>
          <a:p>
            <a:r>
              <a:rPr lang="en-US" dirty="0"/>
              <a:t>2017 U.S. Dist. LEXIS 101127 (D. Mass. June 29, 2017</a:t>
            </a:r>
            <a:r>
              <a:rPr lang="en-US" dirty="0" smtClean="0"/>
              <a:t>)</a:t>
            </a:r>
          </a:p>
          <a:p>
            <a:r>
              <a:rPr lang="en-US" dirty="0" smtClean="0"/>
              <a:t>Defendant argued that because of </a:t>
            </a:r>
            <a:r>
              <a:rPr lang="en-US" i="1" dirty="0" smtClean="0"/>
              <a:t>TC Heartland </a:t>
            </a:r>
            <a:r>
              <a:rPr lang="en-US" dirty="0" smtClean="0"/>
              <a:t>venue was no longer proper</a:t>
            </a:r>
          </a:p>
          <a:p>
            <a:r>
              <a:rPr lang="en-US" dirty="0" smtClean="0"/>
              <a:t>Defendant contended </a:t>
            </a:r>
            <a:r>
              <a:rPr lang="en-US" dirty="0"/>
              <a:t>that it preserved its objection to venue by 1) denying that venue was proper in its answer and 2) filing a prior motion to transfer pursuant to 28 U.S.C. § 1404(a).</a:t>
            </a:r>
            <a:endParaRPr lang="en-US" dirty="0"/>
          </a:p>
          <a:p>
            <a:r>
              <a:rPr lang="en-US" dirty="0"/>
              <a:t>After filing its answer, defendant failed to raise the defense of improper venue</a:t>
            </a:r>
            <a:r>
              <a:rPr lang="en-US" dirty="0" smtClean="0"/>
              <a:t>. Found </a:t>
            </a:r>
            <a:r>
              <a:rPr lang="en-US" dirty="0"/>
              <a:t>defendant implicitly concede that venue </a:t>
            </a:r>
            <a:r>
              <a:rPr lang="en-US" dirty="0" smtClean="0"/>
              <a:t>was proper.</a:t>
            </a:r>
          </a:p>
          <a:p>
            <a:r>
              <a:rPr lang="en-US" dirty="0" smtClean="0"/>
              <a:t>Contention </a:t>
            </a:r>
            <a:r>
              <a:rPr lang="en-US" dirty="0"/>
              <a:t>that an objection to improper venue under 28 U.S.C. § 1400(b) was previously unavailable </a:t>
            </a:r>
            <a:r>
              <a:rPr lang="en-US" dirty="0" smtClean="0"/>
              <a:t>was incorrect</a:t>
            </a:r>
            <a:r>
              <a:rPr lang="en-US" dirty="0"/>
              <a:t>. Under the "raise-or-waive rule" a party is generally considered to have waived defenses that it fails to raise</a:t>
            </a:r>
            <a:r>
              <a:rPr lang="en-US" dirty="0" smtClean="0"/>
              <a:t>.</a:t>
            </a:r>
          </a:p>
          <a:p>
            <a:pPr lvl="1"/>
            <a:r>
              <a:rPr lang="en-US" dirty="0" smtClean="0"/>
              <a:t>Noting that since </a:t>
            </a:r>
            <a:r>
              <a:rPr lang="en-US" dirty="0"/>
              <a:t>1957, the Supreme Court has consistently held that venue in patent cases is determined by 28 U.S.C. 1400(b). </a:t>
            </a:r>
            <a:r>
              <a:rPr lang="en-US" dirty="0" smtClean="0"/>
              <a:t>Citing </a:t>
            </a:r>
            <a:r>
              <a:rPr lang="en-US" i="1" dirty="0" smtClean="0"/>
              <a:t>TC Heartland</a:t>
            </a:r>
            <a:r>
              <a:rPr lang="en-US" dirty="0" smtClean="0"/>
              <a:t>. The </a:t>
            </a:r>
            <a:r>
              <a:rPr lang="en-US" dirty="0"/>
              <a:t>Federal Circuit is not empowered to overturn a decision of the Supreme Court. Accordingly, the objection to improper venue was available to defendant and, by not raising it, defendant waived that objection. </a:t>
            </a:r>
            <a:endParaRPr lang="en-US" dirty="0" smtClean="0"/>
          </a:p>
        </p:txBody>
      </p:sp>
    </p:spTree>
    <p:extLst>
      <p:ext uri="{BB962C8B-B14F-4D97-AF65-F5344CB8AC3E}">
        <p14:creationId xmlns:p14="http://schemas.microsoft.com/office/powerpoint/2010/main" val="421519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i="1" dirty="0" err="1"/>
              <a:t>Navico</a:t>
            </a:r>
            <a:r>
              <a:rPr lang="en-US" b="0" i="1" dirty="0"/>
              <a:t>, Inc. v. Garmin Int'l, Inc</a:t>
            </a:r>
            <a:r>
              <a:rPr lang="en-US" b="0" i="1" dirty="0" smtClean="0"/>
              <a:t>.,</a:t>
            </a:r>
            <a:endParaRPr lang="en-US" i="1" dirty="0"/>
          </a:p>
        </p:txBody>
      </p:sp>
      <p:sp>
        <p:nvSpPr>
          <p:cNvPr id="3" name="Content Placeholder 2"/>
          <p:cNvSpPr>
            <a:spLocks noGrp="1"/>
          </p:cNvSpPr>
          <p:nvPr>
            <p:ph idx="1"/>
          </p:nvPr>
        </p:nvSpPr>
        <p:spPr/>
        <p:txBody>
          <a:bodyPr>
            <a:normAutofit fontScale="85000" lnSpcReduction="10000"/>
          </a:bodyPr>
          <a:lstStyle/>
          <a:p>
            <a:r>
              <a:rPr lang="en-US" dirty="0"/>
              <a:t>2017 U.S. Dist. LEXIS 106461 (E.D. Tex. July 11, </a:t>
            </a:r>
            <a:r>
              <a:rPr lang="en-US" dirty="0" smtClean="0"/>
              <a:t>2017), </a:t>
            </a:r>
            <a:r>
              <a:rPr lang="en-US" dirty="0" err="1" smtClean="0"/>
              <a:t>Gilstrap</a:t>
            </a:r>
            <a:r>
              <a:rPr lang="en-US" dirty="0" smtClean="0"/>
              <a:t>, J.</a:t>
            </a:r>
          </a:p>
          <a:p>
            <a:r>
              <a:rPr lang="en-US" dirty="0" smtClean="0"/>
              <a:t>Complaint filed 2016, Garmin answered and admitted venue proper, and participated in substantive motion practice</a:t>
            </a:r>
          </a:p>
          <a:p>
            <a:r>
              <a:rPr lang="en-US" dirty="0" smtClean="0"/>
              <a:t>Only court to address whether it was Federal Circuit or local circuit law that should govern its interpretation of whether its venue objection had been waived</a:t>
            </a:r>
          </a:p>
          <a:p>
            <a:r>
              <a:rPr lang="en-US" dirty="0" smtClean="0"/>
              <a:t>“Generally</a:t>
            </a:r>
            <a:r>
              <a:rPr lang="en-US" dirty="0"/>
              <a:t>, the Court of Appeals for the Federal Circuit applies </a:t>
            </a:r>
            <a:r>
              <a:rPr lang="en-US" dirty="0" smtClean="0"/>
              <a:t>the </a:t>
            </a:r>
            <a:r>
              <a:rPr lang="en-US" dirty="0"/>
              <a:t>law of the regional circuit to the </a:t>
            </a:r>
            <a:r>
              <a:rPr lang="en-US" dirty="0" smtClean="0"/>
              <a:t>procedural</a:t>
            </a:r>
            <a:r>
              <a:rPr lang="en-US" dirty="0"/>
              <a:t>  question of </a:t>
            </a:r>
            <a:r>
              <a:rPr lang="en-US" dirty="0" smtClean="0"/>
              <a:t>waiver.”</a:t>
            </a:r>
          </a:p>
          <a:p>
            <a:pPr lvl="1"/>
            <a:r>
              <a:rPr lang="en-US" dirty="0" smtClean="0"/>
              <a:t>“However</a:t>
            </a:r>
            <a:r>
              <a:rPr lang="en-US" dirty="0"/>
              <a:t>, the Federal Circuit has applied its own law in certain cases where the underlying argument found to have been waived was unique to patent law. </a:t>
            </a:r>
            <a:r>
              <a:rPr lang="en-US" i="1" dirty="0"/>
              <a:t>See, e.g., Rates Tech. Inc. v. Nortel Networks Corp.</a:t>
            </a:r>
            <a:r>
              <a:rPr lang="en-US" dirty="0"/>
              <a:t>, 399 F.3d 1302, 1307 (Fed. Cir. 2005) (applying Federal Circuit law in assessing whether objections to personal jurisdiction were waived</a:t>
            </a:r>
            <a:r>
              <a:rPr lang="en-US" dirty="0" smtClean="0"/>
              <a:t>) </a:t>
            </a:r>
          </a:p>
          <a:p>
            <a:pPr lvl="1"/>
            <a:r>
              <a:rPr lang="en-US" dirty="0" smtClean="0"/>
              <a:t>Therefore</a:t>
            </a:r>
            <a:r>
              <a:rPr lang="en-US" dirty="0"/>
              <a:t>, Federal Circuit law should control whether an objection to venue based on § 1400(b) has been waived</a:t>
            </a:r>
            <a:r>
              <a:rPr lang="en-US" dirty="0" smtClean="0"/>
              <a:t>.”</a:t>
            </a:r>
          </a:p>
          <a:p>
            <a:r>
              <a:rPr lang="en-US" dirty="0" smtClean="0"/>
              <a:t>Motion denied because defendant had waived their venue objection</a:t>
            </a:r>
            <a:endParaRPr lang="en-US" dirty="0"/>
          </a:p>
        </p:txBody>
      </p:sp>
    </p:spTree>
    <p:extLst>
      <p:ext uri="{BB962C8B-B14F-4D97-AF65-F5344CB8AC3E}">
        <p14:creationId xmlns:p14="http://schemas.microsoft.com/office/powerpoint/2010/main" val="3929594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i="1" dirty="0" smtClean="0"/>
              <a:t>Chamberlain </a:t>
            </a:r>
            <a:r>
              <a:rPr lang="en-US" b="0" i="1" dirty="0"/>
              <a:t>Grp., Inc. v. Techtronic Indus. Co</a:t>
            </a:r>
            <a:r>
              <a:rPr lang="en-US" b="0" i="1" dirty="0" smtClean="0"/>
              <a:t>.,</a:t>
            </a:r>
            <a:endParaRPr lang="en-US" i="1" dirty="0"/>
          </a:p>
        </p:txBody>
      </p:sp>
      <p:sp>
        <p:nvSpPr>
          <p:cNvPr id="3" name="Content Placeholder 2"/>
          <p:cNvSpPr>
            <a:spLocks noGrp="1"/>
          </p:cNvSpPr>
          <p:nvPr>
            <p:ph idx="1"/>
          </p:nvPr>
        </p:nvSpPr>
        <p:spPr/>
        <p:txBody>
          <a:bodyPr>
            <a:normAutofit/>
          </a:bodyPr>
          <a:lstStyle/>
          <a:p>
            <a:r>
              <a:rPr lang="en-US" dirty="0"/>
              <a:t>2017 U.S. Dist. LEXIS 107955 (N.D. Ill. June 28, 2017</a:t>
            </a:r>
            <a:r>
              <a:rPr lang="en-US" dirty="0" smtClean="0"/>
              <a:t>)</a:t>
            </a:r>
          </a:p>
          <a:p>
            <a:r>
              <a:rPr lang="en-US" dirty="0" smtClean="0"/>
              <a:t>Defendants failed </a:t>
            </a:r>
            <a:r>
              <a:rPr lang="en-US" dirty="0"/>
              <a:t>to contest venue in either their Answer or Amended Answer </a:t>
            </a:r>
            <a:r>
              <a:rPr lang="en-US" dirty="0" smtClean="0"/>
              <a:t>and </a:t>
            </a:r>
            <a:r>
              <a:rPr lang="en-US" dirty="0"/>
              <a:t>did not affirmatively file </a:t>
            </a:r>
            <a:r>
              <a:rPr lang="en-US" dirty="0" smtClean="0"/>
              <a:t>their </a:t>
            </a:r>
            <a:r>
              <a:rPr lang="en-US" dirty="0"/>
              <a:t>Motion to Dismiss or Transfer based on a venue objection until two months prior to trial</a:t>
            </a:r>
            <a:endParaRPr lang="en-US" dirty="0" smtClean="0"/>
          </a:p>
          <a:p>
            <a:r>
              <a:rPr lang="en-US" dirty="0" smtClean="0"/>
              <a:t>Motion denied…</a:t>
            </a:r>
          </a:p>
          <a:p>
            <a:pPr lvl="1"/>
            <a:r>
              <a:rPr lang="en-US" dirty="0" smtClean="0"/>
              <a:t>“Finally</a:t>
            </a:r>
            <a:r>
              <a:rPr lang="en-US" dirty="0"/>
              <a:t>, there is no universe in which transferring venue in this case would further judicial economy</a:t>
            </a:r>
            <a:r>
              <a:rPr lang="en-US" dirty="0" smtClean="0"/>
              <a:t>.”</a:t>
            </a:r>
          </a:p>
          <a:p>
            <a:pPr lvl="1"/>
            <a:r>
              <a:rPr lang="en-US" dirty="0" smtClean="0"/>
              <a:t>“The </a:t>
            </a:r>
            <a:r>
              <a:rPr lang="en-US" dirty="0"/>
              <a:t>parties have engaged in a multi-day preliminary injunction hearing, a multi-day contempt hearing, and at least twenty status conferences with the Court. The Court has issued a </a:t>
            </a:r>
            <a:r>
              <a:rPr lang="en-US" i="1" dirty="0"/>
              <a:t>Markman</a:t>
            </a:r>
            <a:r>
              <a:rPr lang="en-US" dirty="0"/>
              <a:t> ruling on claim construction and ruled on a summary judgment </a:t>
            </a:r>
            <a:r>
              <a:rPr lang="en-US" dirty="0" smtClean="0"/>
              <a:t> </a:t>
            </a:r>
            <a:r>
              <a:rPr lang="en-US" dirty="0"/>
              <a:t>motion, in addition to dozens of other motions the parties have filed in this litigation</a:t>
            </a:r>
            <a:r>
              <a:rPr lang="en-US" dirty="0" smtClean="0"/>
              <a:t>.”</a:t>
            </a:r>
            <a:endParaRPr lang="en-US" dirty="0"/>
          </a:p>
        </p:txBody>
      </p:sp>
    </p:spTree>
    <p:extLst>
      <p:ext uri="{BB962C8B-B14F-4D97-AF65-F5344CB8AC3E}">
        <p14:creationId xmlns:p14="http://schemas.microsoft.com/office/powerpoint/2010/main" val="1541147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9024" y="381000"/>
            <a:ext cx="8686801" cy="1066800"/>
          </a:xfrm>
        </p:spPr>
        <p:txBody>
          <a:bodyPr>
            <a:normAutofit/>
          </a:bodyPr>
          <a:lstStyle/>
          <a:p>
            <a:r>
              <a:rPr lang="en-US" b="0" i="1" dirty="0" smtClean="0"/>
              <a:t>Cobalt </a:t>
            </a:r>
            <a:r>
              <a:rPr lang="en-US" b="0" i="1" dirty="0"/>
              <a:t>Boats, LLC v. Sea Ray Boats, Inc., </a:t>
            </a:r>
            <a:endParaRPr lang="en-US" i="1" dirty="0"/>
          </a:p>
        </p:txBody>
      </p:sp>
      <p:sp>
        <p:nvSpPr>
          <p:cNvPr id="3" name="Content Placeholder 2"/>
          <p:cNvSpPr>
            <a:spLocks noGrp="1"/>
          </p:cNvSpPr>
          <p:nvPr>
            <p:ph idx="1"/>
          </p:nvPr>
        </p:nvSpPr>
        <p:spPr>
          <a:xfrm>
            <a:off x="1065212" y="1524000"/>
            <a:ext cx="8686801" cy="4953000"/>
          </a:xfrm>
        </p:spPr>
        <p:txBody>
          <a:bodyPr>
            <a:normAutofit fontScale="70000" lnSpcReduction="20000"/>
          </a:bodyPr>
          <a:lstStyle/>
          <a:p>
            <a:r>
              <a:rPr lang="en-US" dirty="0"/>
              <a:t>2017 U.S. Dist. LEXIS 90728 (E.D. Va. June 7, 2017</a:t>
            </a:r>
            <a:r>
              <a:rPr lang="en-US" dirty="0" smtClean="0"/>
              <a:t>)</a:t>
            </a:r>
          </a:p>
          <a:p>
            <a:r>
              <a:rPr lang="en-US" dirty="0" smtClean="0"/>
              <a:t>The </a:t>
            </a:r>
            <a:r>
              <a:rPr lang="en-US" dirty="0"/>
              <a:t>Supreme Court held that </a:t>
            </a:r>
            <a:r>
              <a:rPr lang="en-US" i="1" dirty="0"/>
              <a:t>Fourco</a:t>
            </a:r>
            <a:r>
              <a:rPr lang="en-US" dirty="0"/>
              <a:t> is still good law</a:t>
            </a:r>
            <a:r>
              <a:rPr lang="en-US" dirty="0" smtClean="0"/>
              <a:t>. </a:t>
            </a:r>
            <a:r>
              <a:rPr lang="en-US" dirty="0"/>
              <a:t>The Supreme Court found that "[t]he current version of § 1391 does not contain any indication that Congress intended to alter the meaning of § 1400(b) as interpreted in </a:t>
            </a:r>
            <a:r>
              <a:rPr lang="en-US" i="1" dirty="0"/>
              <a:t>Fourco</a:t>
            </a:r>
            <a:r>
              <a:rPr lang="en-US" dirty="0"/>
              <a:t>." </a:t>
            </a:r>
            <a:r>
              <a:rPr lang="en-US" dirty="0" smtClean="0"/>
              <a:t>It </a:t>
            </a:r>
            <a:r>
              <a:rPr lang="en-US" dirty="0"/>
              <a:t>further considered Congress's 2011 amendments to § 1391 and found that there was no indication "that Congress in 2011 ratified the Federal Circuit's decision in </a:t>
            </a:r>
            <a:r>
              <a:rPr lang="en-US" i="1" dirty="0"/>
              <a:t>VE Holding</a:t>
            </a:r>
            <a:r>
              <a:rPr lang="en-US" dirty="0" smtClean="0"/>
              <a:t>.“ Thus</a:t>
            </a:r>
            <a:r>
              <a:rPr lang="en-US" dirty="0"/>
              <a:t>, the Court applied the holding in </a:t>
            </a:r>
            <a:r>
              <a:rPr lang="en-US" i="1" dirty="0"/>
              <a:t>Fourco</a:t>
            </a:r>
            <a:r>
              <a:rPr lang="en-US" dirty="0"/>
              <a:t> to the case at hand</a:t>
            </a:r>
            <a:r>
              <a:rPr lang="en-US" dirty="0" smtClean="0"/>
              <a:t>.</a:t>
            </a:r>
          </a:p>
          <a:p>
            <a:r>
              <a:rPr lang="en-US" dirty="0"/>
              <a:t>Defendants reasonably argue that </a:t>
            </a:r>
            <a:r>
              <a:rPr lang="en-US" i="1" dirty="0"/>
              <a:t>VE Holding </a:t>
            </a:r>
            <a:r>
              <a:rPr lang="en-US" dirty="0"/>
              <a:t>challenges were untenable, as the passage of substantial time gave credibility to the Federal Circuit's conclusion that </a:t>
            </a:r>
            <a:r>
              <a:rPr lang="en-US" i="1" dirty="0"/>
              <a:t>Fourco</a:t>
            </a:r>
            <a:r>
              <a:rPr lang="en-US" dirty="0"/>
              <a:t> was no longer good law</a:t>
            </a:r>
            <a:r>
              <a:rPr lang="en-US" dirty="0" smtClean="0"/>
              <a:t>. </a:t>
            </a:r>
          </a:p>
          <a:p>
            <a:pPr lvl="1"/>
            <a:r>
              <a:rPr lang="en-US" dirty="0" smtClean="0"/>
              <a:t>Despite </a:t>
            </a:r>
            <a:r>
              <a:rPr lang="en-US" dirty="0"/>
              <a:t>that rational perspective, they err when </a:t>
            </a:r>
            <a:r>
              <a:rPr lang="en-US" dirty="0" smtClean="0"/>
              <a:t>they </a:t>
            </a:r>
            <a:r>
              <a:rPr lang="en-US" dirty="0"/>
              <a:t>insist that repeated denials of certiorari on </a:t>
            </a:r>
            <a:r>
              <a:rPr lang="en-US" i="1" dirty="0"/>
              <a:t>VE Holding </a:t>
            </a:r>
            <a:r>
              <a:rPr lang="en-US" dirty="0"/>
              <a:t>and similar cases compel their position. </a:t>
            </a:r>
            <a:endParaRPr lang="en-US" dirty="0" smtClean="0"/>
          </a:p>
          <a:p>
            <a:r>
              <a:rPr lang="en-US" dirty="0" smtClean="0"/>
              <a:t>"</a:t>
            </a:r>
            <a:r>
              <a:rPr lang="en-US" dirty="0"/>
              <a:t>As [the Supreme Court] has often stated, the 'denial of a writ of certiorari imports no expression of opinion upon the merits of the case</a:t>
            </a:r>
            <a:r>
              <a:rPr lang="en-US" dirty="0" smtClean="0"/>
              <a:t>.'“ The </a:t>
            </a:r>
            <a:r>
              <a:rPr lang="en-US" dirty="0"/>
              <a:t>twenty-seven (27) year viability of </a:t>
            </a:r>
            <a:r>
              <a:rPr lang="en-US" i="1" dirty="0"/>
              <a:t>VE Holding </a:t>
            </a:r>
            <a:r>
              <a:rPr lang="en-US" dirty="0"/>
              <a:t>is certainly surprising in light of the Supreme Court's view on </a:t>
            </a:r>
            <a:r>
              <a:rPr lang="en-US" i="1" dirty="0"/>
              <a:t>Fourco</a:t>
            </a:r>
            <a:r>
              <a:rPr lang="en-US" dirty="0"/>
              <a:t>, but the circuit courts are only empowered to express the law of their circuit "[</a:t>
            </a:r>
            <a:r>
              <a:rPr lang="en-US" dirty="0" err="1"/>
              <a:t>i</a:t>
            </a:r>
            <a:r>
              <a:rPr lang="en-US" dirty="0"/>
              <a:t>]n the absence of a controlling decision by the Supreme Court</a:t>
            </a:r>
            <a:r>
              <a:rPr lang="en-US" dirty="0" smtClean="0"/>
              <a:t>. The </a:t>
            </a:r>
            <a:r>
              <a:rPr lang="en-US" dirty="0"/>
              <a:t>Supreme Court has never overruled </a:t>
            </a:r>
            <a:r>
              <a:rPr lang="en-US" i="1" dirty="0"/>
              <a:t>Fourco</a:t>
            </a:r>
            <a:r>
              <a:rPr lang="en-US" dirty="0"/>
              <a:t>, and the Federal Circuit cannot overrule binding Supreme Court precedent</a:t>
            </a:r>
            <a:r>
              <a:rPr lang="en-US" dirty="0" smtClean="0"/>
              <a:t>.</a:t>
            </a:r>
          </a:p>
          <a:p>
            <a:r>
              <a:rPr lang="en-US" b="1" dirty="0"/>
              <a:t>Based on the Supreme Court's holding in </a:t>
            </a:r>
            <a:r>
              <a:rPr lang="en-US" b="1" i="1" dirty="0"/>
              <a:t>TC Heartland,</a:t>
            </a:r>
            <a:r>
              <a:rPr lang="en-US" b="1" dirty="0"/>
              <a:t> </a:t>
            </a:r>
            <a:r>
              <a:rPr lang="en-US" b="1" i="1" dirty="0"/>
              <a:t>Fourco</a:t>
            </a:r>
            <a:r>
              <a:rPr lang="en-US" b="1" dirty="0"/>
              <a:t> has continued to be binding law since it was decided in 1957, and thus, it has been available to every defendant since 1957</a:t>
            </a:r>
            <a:r>
              <a:rPr lang="en-US" b="1" dirty="0" smtClean="0"/>
              <a:t>.</a:t>
            </a:r>
          </a:p>
          <a:p>
            <a:r>
              <a:rPr lang="en-US" dirty="0" smtClean="0"/>
              <a:t>Decided not to reach second prong of 1400(b)</a:t>
            </a:r>
          </a:p>
        </p:txBody>
      </p:sp>
    </p:spTree>
    <p:extLst>
      <p:ext uri="{BB962C8B-B14F-4D97-AF65-F5344CB8AC3E}">
        <p14:creationId xmlns:p14="http://schemas.microsoft.com/office/powerpoint/2010/main" val="4259246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
            </a:r>
            <a:br>
              <a:rPr lang="en-US" i="1" dirty="0"/>
            </a:br>
            <a:r>
              <a:rPr lang="en-US" b="0" i="1" dirty="0"/>
              <a:t>In re Sea Ray Boats, Inc., </a:t>
            </a:r>
            <a:endParaRPr lang="en-US" i="1" dirty="0"/>
          </a:p>
        </p:txBody>
      </p:sp>
      <p:sp>
        <p:nvSpPr>
          <p:cNvPr id="3" name="Content Placeholder 2"/>
          <p:cNvSpPr>
            <a:spLocks noGrp="1"/>
          </p:cNvSpPr>
          <p:nvPr>
            <p:ph idx="1"/>
          </p:nvPr>
        </p:nvSpPr>
        <p:spPr/>
        <p:txBody>
          <a:bodyPr>
            <a:normAutofit fontScale="92500" lnSpcReduction="20000"/>
          </a:bodyPr>
          <a:lstStyle/>
          <a:p>
            <a:r>
              <a:rPr lang="en-US" dirty="0"/>
              <a:t>2017 U.S. App. LEXIS 10921 (Fed. Cir. June 9, 2017</a:t>
            </a:r>
            <a:r>
              <a:rPr lang="en-US" dirty="0" smtClean="0"/>
              <a:t>)</a:t>
            </a:r>
          </a:p>
          <a:p>
            <a:r>
              <a:rPr lang="en-US" dirty="0" smtClean="0"/>
              <a:t>SRB petitioned </a:t>
            </a:r>
            <a:r>
              <a:rPr lang="en-US" dirty="0"/>
              <a:t>for a writ of mandamus to direct the United States District Court for the Eastern District of Virginia to </a:t>
            </a:r>
            <a:r>
              <a:rPr lang="en-US" dirty="0" smtClean="0"/>
              <a:t>transfer</a:t>
            </a:r>
          </a:p>
          <a:p>
            <a:r>
              <a:rPr lang="en-US" dirty="0"/>
              <a:t>The remedy of mandamus is available only in "exceptional" situations to correct a "clear abuse of discretion or usurpation of judicial power" by a trial </a:t>
            </a:r>
            <a:r>
              <a:rPr lang="en-US" dirty="0" smtClean="0"/>
              <a:t>court . . . . </a:t>
            </a:r>
            <a:r>
              <a:rPr lang="en-US" dirty="0"/>
              <a:t>Under the circumstances, the court declines to grant mandamus relief</a:t>
            </a:r>
            <a:r>
              <a:rPr lang="en-US" dirty="0" smtClean="0"/>
              <a:t>.</a:t>
            </a:r>
          </a:p>
          <a:p>
            <a:r>
              <a:rPr lang="en-US" dirty="0" smtClean="0"/>
              <a:t>DISSENT</a:t>
            </a:r>
          </a:p>
          <a:p>
            <a:pPr lvl="1"/>
            <a:r>
              <a:rPr lang="en-US" dirty="0"/>
              <a:t>When a court is confronted with a change in the law, the judicial role is to comply with the change. There is little doubt that the Court's decision in </a:t>
            </a:r>
            <a:r>
              <a:rPr lang="en-US" i="1" dirty="0"/>
              <a:t>TC </a:t>
            </a:r>
            <a:r>
              <a:rPr lang="en-US" i="1" dirty="0" smtClean="0"/>
              <a:t>Heartland</a:t>
            </a:r>
            <a:r>
              <a:rPr lang="en-US" i="1" dirty="0"/>
              <a:t> </a:t>
            </a:r>
            <a:r>
              <a:rPr lang="en-US" dirty="0" smtClean="0"/>
              <a:t>was </a:t>
            </a:r>
            <a:r>
              <a:rPr lang="en-US" dirty="0"/>
              <a:t>a change in the law of </a:t>
            </a:r>
            <a:r>
              <a:rPr lang="en-US" dirty="0" smtClean="0"/>
              <a:t>venue</a:t>
            </a:r>
          </a:p>
          <a:p>
            <a:pPr lvl="1"/>
            <a:r>
              <a:rPr lang="en-US" dirty="0"/>
              <a:t>Of course, there are arguments on both sides, for the Virginia court has already invested in full pretrial proceedings. However, it is at trial that the purposes and policy of proper venue become dominant. The processes of law are designed not for the convenience of judges, but as safeguards to litigants and warders of justice.</a:t>
            </a:r>
            <a:endParaRPr lang="en-US" dirty="0"/>
          </a:p>
        </p:txBody>
      </p:sp>
    </p:spTree>
    <p:extLst>
      <p:ext uri="{BB962C8B-B14F-4D97-AF65-F5344CB8AC3E}">
        <p14:creationId xmlns:p14="http://schemas.microsoft.com/office/powerpoint/2010/main" val="950146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Roadmap	</a:t>
            </a:r>
            <a:endParaRPr lang="en-US" dirty="0"/>
          </a:p>
        </p:txBody>
      </p:sp>
      <p:sp>
        <p:nvSpPr>
          <p:cNvPr id="3" name="Content Placeholder 2"/>
          <p:cNvSpPr>
            <a:spLocks noGrp="1"/>
          </p:cNvSpPr>
          <p:nvPr>
            <p:ph idx="1"/>
          </p:nvPr>
        </p:nvSpPr>
        <p:spPr>
          <a:xfrm>
            <a:off x="1101724" y="1828800"/>
            <a:ext cx="8686801" cy="4191000"/>
          </a:xfrm>
        </p:spPr>
        <p:txBody>
          <a:bodyPr/>
          <a:lstStyle/>
          <a:p>
            <a:r>
              <a:rPr lang="en-US" dirty="0" smtClean="0"/>
              <a:t>Why didn’t we think about venue very often in patent case?</a:t>
            </a:r>
          </a:p>
          <a:p>
            <a:r>
              <a:rPr lang="en-US" i="1" dirty="0" smtClean="0"/>
              <a:t>TC Heartland </a:t>
            </a:r>
            <a:r>
              <a:rPr lang="en-US" dirty="0" smtClean="0"/>
              <a:t>Procedural History</a:t>
            </a:r>
          </a:p>
          <a:p>
            <a:r>
              <a:rPr lang="en-US" i="1" dirty="0" smtClean="0"/>
              <a:t>TC Heartland </a:t>
            </a:r>
            <a:r>
              <a:rPr lang="en-US" dirty="0" smtClean="0"/>
              <a:t>at SCOTUS</a:t>
            </a:r>
          </a:p>
          <a:p>
            <a:r>
              <a:rPr lang="en-US" dirty="0" smtClean="0"/>
              <a:t>“Regular and established place of business”</a:t>
            </a:r>
          </a:p>
          <a:p>
            <a:r>
              <a:rPr lang="en-US" dirty="0" smtClean="0"/>
              <a:t>Judge </a:t>
            </a:r>
            <a:r>
              <a:rPr lang="en-US" dirty="0" err="1" smtClean="0"/>
              <a:t>Gilstrap’s</a:t>
            </a:r>
            <a:r>
              <a:rPr lang="en-US" dirty="0" smtClean="0"/>
              <a:t> solution/test</a:t>
            </a:r>
          </a:p>
          <a:p>
            <a:r>
              <a:rPr lang="en-US" dirty="0" smtClean="0"/>
              <a:t>District court cases</a:t>
            </a:r>
          </a:p>
          <a:p>
            <a:endParaRPr lang="en-US" dirty="0" smtClean="0"/>
          </a:p>
          <a:p>
            <a:endParaRPr lang="en-US" i="1" dirty="0" smtClean="0"/>
          </a:p>
          <a:p>
            <a:endParaRPr lang="en-US" dirty="0"/>
          </a:p>
        </p:txBody>
      </p:sp>
    </p:spTree>
    <p:extLst>
      <p:ext uri="{BB962C8B-B14F-4D97-AF65-F5344CB8AC3E}">
        <p14:creationId xmlns:p14="http://schemas.microsoft.com/office/powerpoint/2010/main" val="4230688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i="1" dirty="0" err="1" smtClean="0"/>
              <a:t>Westech</a:t>
            </a:r>
            <a:r>
              <a:rPr lang="en-US" b="0" i="1" dirty="0" smtClean="0"/>
              <a:t> </a:t>
            </a:r>
            <a:r>
              <a:rPr lang="en-US" b="0" i="1" dirty="0"/>
              <a:t>Aerosol Corp. v. 3M Co</a:t>
            </a:r>
            <a:r>
              <a:rPr lang="en-US" b="0" i="1" dirty="0" smtClean="0"/>
              <a:t>.,</a:t>
            </a:r>
            <a:endParaRPr lang="en-US" i="1" dirty="0"/>
          </a:p>
        </p:txBody>
      </p:sp>
      <p:sp>
        <p:nvSpPr>
          <p:cNvPr id="3" name="Content Placeholder 2"/>
          <p:cNvSpPr>
            <a:spLocks noGrp="1"/>
          </p:cNvSpPr>
          <p:nvPr>
            <p:ph idx="1"/>
          </p:nvPr>
        </p:nvSpPr>
        <p:spPr/>
        <p:txBody>
          <a:bodyPr>
            <a:normAutofit fontScale="70000" lnSpcReduction="20000"/>
          </a:bodyPr>
          <a:lstStyle/>
          <a:p>
            <a:r>
              <a:rPr lang="en-US" dirty="0"/>
              <a:t>2017 U.S. Dist. LEXIS 95768 (W.D. Wash. June 21, 2017</a:t>
            </a:r>
            <a:r>
              <a:rPr lang="en-US" dirty="0" smtClean="0"/>
              <a:t>)</a:t>
            </a:r>
          </a:p>
          <a:p>
            <a:r>
              <a:rPr lang="en-US" dirty="0" smtClean="0"/>
              <a:t>Defendant moved to </a:t>
            </a:r>
            <a:r>
              <a:rPr lang="en-US" dirty="0" err="1" smtClean="0"/>
              <a:t>stike</a:t>
            </a:r>
            <a:r>
              <a:rPr lang="en-US" dirty="0" smtClean="0"/>
              <a:t> current motion to dismiss with leave to file amended motion attacking venue</a:t>
            </a:r>
          </a:p>
          <a:p>
            <a:r>
              <a:rPr lang="en-US" i="1" dirty="0" smtClean="0"/>
              <a:t>“TC </a:t>
            </a:r>
            <a:r>
              <a:rPr lang="en-US" i="1" dirty="0"/>
              <a:t>Heartland</a:t>
            </a:r>
            <a:r>
              <a:rPr lang="en-US" dirty="0"/>
              <a:t> abrogated approximately 27 years of patent law precedent</a:t>
            </a:r>
            <a:r>
              <a:rPr lang="en-US" dirty="0" smtClean="0"/>
              <a:t>.” </a:t>
            </a:r>
          </a:p>
          <a:p>
            <a:r>
              <a:rPr lang="en-US" i="1" dirty="0" smtClean="0"/>
              <a:t>TC </a:t>
            </a:r>
            <a:r>
              <a:rPr lang="en-US" i="1" dirty="0"/>
              <a:t>Heartland</a:t>
            </a:r>
            <a:r>
              <a:rPr lang="en-US" dirty="0"/>
              <a:t> changed the venue landscape. </a:t>
            </a:r>
            <a:r>
              <a:rPr lang="en-US" b="1" dirty="0"/>
              <a:t>For the first time in 27 years, a defendant may argue credibly that venue is improper</a:t>
            </a:r>
            <a:r>
              <a:rPr lang="en-US" dirty="0"/>
              <a:t> in a judicial district where it is subject to a court's personal jurisdiction but where it is not incorporated and has no regular and established place of business. </a:t>
            </a:r>
            <a:endParaRPr lang="en-US" dirty="0" smtClean="0"/>
          </a:p>
          <a:p>
            <a:r>
              <a:rPr lang="en-US" dirty="0" smtClean="0"/>
              <a:t>Defendants </a:t>
            </a:r>
            <a:r>
              <a:rPr lang="en-US" dirty="0"/>
              <a:t>could not have reasonably anticipated this sea change, and so did not waive the defense of improper venue by omitting it from their initial pleading and </a:t>
            </a:r>
            <a:r>
              <a:rPr lang="en-US" dirty="0" smtClean="0"/>
              <a:t>motions.</a:t>
            </a:r>
          </a:p>
          <a:p>
            <a:r>
              <a:rPr lang="en-US" dirty="0" smtClean="0"/>
              <a:t>Allowing </a:t>
            </a:r>
            <a:r>
              <a:rPr lang="en-US" dirty="0"/>
              <a:t>Defendants to bring this newly-available defense will not result in unnecessary delay, nor will it unduly prejudice </a:t>
            </a:r>
            <a:r>
              <a:rPr lang="en-US" dirty="0" err="1"/>
              <a:t>Westech</a:t>
            </a:r>
            <a:r>
              <a:rPr lang="en-US" dirty="0"/>
              <a:t>. </a:t>
            </a:r>
            <a:r>
              <a:rPr lang="en-US" b="1" dirty="0"/>
              <a:t>This case is only at the pleading stage</a:t>
            </a:r>
            <a:r>
              <a:rPr lang="en-US" dirty="0"/>
              <a:t>. Defendants withdrew their first motion to dismiss after </a:t>
            </a:r>
            <a:r>
              <a:rPr lang="en-US" dirty="0" err="1"/>
              <a:t>Westech</a:t>
            </a:r>
            <a:r>
              <a:rPr lang="en-US" dirty="0"/>
              <a:t> amended its complaint as a matter of right. Immediately after </a:t>
            </a:r>
            <a:r>
              <a:rPr lang="en-US" dirty="0" smtClean="0"/>
              <a:t>the </a:t>
            </a:r>
            <a:r>
              <a:rPr lang="en-US" dirty="0"/>
              <a:t>Supreme Court decided </a:t>
            </a:r>
            <a:r>
              <a:rPr lang="en-US" i="1" dirty="0"/>
              <a:t>TC Heartland</a:t>
            </a:r>
            <a:r>
              <a:rPr lang="en-US" dirty="0"/>
              <a:t>, they </a:t>
            </a:r>
            <a:r>
              <a:rPr lang="en-US" dirty="0" err="1"/>
              <a:t>renoted</a:t>
            </a:r>
            <a:r>
              <a:rPr lang="en-US" dirty="0"/>
              <a:t> their second motion to dismiss and notified </a:t>
            </a:r>
            <a:r>
              <a:rPr lang="en-US" dirty="0" err="1"/>
              <a:t>Westech's</a:t>
            </a:r>
            <a:r>
              <a:rPr lang="en-US" dirty="0"/>
              <a:t> counsel and the Court of their intention to argue improper venue. </a:t>
            </a:r>
            <a:r>
              <a:rPr lang="en-US" dirty="0" err="1"/>
              <a:t>Westech</a:t>
            </a:r>
            <a:r>
              <a:rPr lang="en-US" dirty="0"/>
              <a:t> did not need to respond to Defendants' second motion by their original response date, and even though it did, and it can nevertheless recycle these arguments in response to Defendants' amended motion.</a:t>
            </a:r>
            <a:r>
              <a:rPr lang="en-US" dirty="0"/>
              <a:t/>
            </a:r>
            <a:br>
              <a:rPr lang="en-US" dirty="0"/>
            </a:br>
            <a:endParaRPr lang="en-US" dirty="0"/>
          </a:p>
        </p:txBody>
      </p:sp>
    </p:spTree>
    <p:extLst>
      <p:ext uri="{BB962C8B-B14F-4D97-AF65-F5344CB8AC3E}">
        <p14:creationId xmlns:p14="http://schemas.microsoft.com/office/powerpoint/2010/main" val="3344727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i="1" dirty="0" err="1" smtClean="0"/>
              <a:t>Koninklijke</a:t>
            </a:r>
            <a:r>
              <a:rPr lang="en-US" b="0" i="1" dirty="0" smtClean="0"/>
              <a:t> </a:t>
            </a:r>
            <a:r>
              <a:rPr lang="en-US" b="0" i="1" dirty="0"/>
              <a:t>Philips N.V. v. </a:t>
            </a:r>
            <a:r>
              <a:rPr lang="en-US" b="0" i="1" dirty="0" err="1"/>
              <a:t>ASUSTeK</a:t>
            </a:r>
            <a:r>
              <a:rPr lang="en-US" b="0" i="1" dirty="0"/>
              <a:t> </a:t>
            </a:r>
            <a:r>
              <a:rPr lang="en-US" b="0" i="1" dirty="0" err="1"/>
              <a:t>Comput</a:t>
            </a:r>
            <a:r>
              <a:rPr lang="en-US" b="0" i="1" dirty="0"/>
              <a:t>. Inc</a:t>
            </a:r>
            <a:r>
              <a:rPr lang="en-US" b="0" i="1" dirty="0" smtClean="0"/>
              <a:t>.,		</a:t>
            </a:r>
            <a:endParaRPr lang="en-US" i="1" dirty="0"/>
          </a:p>
        </p:txBody>
      </p:sp>
      <p:sp>
        <p:nvSpPr>
          <p:cNvPr id="3" name="Content Placeholder 2"/>
          <p:cNvSpPr>
            <a:spLocks noGrp="1"/>
          </p:cNvSpPr>
          <p:nvPr>
            <p:ph idx="1"/>
          </p:nvPr>
        </p:nvSpPr>
        <p:spPr/>
        <p:txBody>
          <a:bodyPr>
            <a:normAutofit fontScale="92500" lnSpcReduction="20000"/>
          </a:bodyPr>
          <a:lstStyle/>
          <a:p>
            <a:r>
              <a:rPr lang="en-US" dirty="0"/>
              <a:t> 2017 U.S. Dist. LEXIS 111889 (D. Del. July 19, 2017</a:t>
            </a:r>
            <a:r>
              <a:rPr lang="en-US" dirty="0" smtClean="0"/>
              <a:t>)</a:t>
            </a:r>
          </a:p>
          <a:p>
            <a:r>
              <a:rPr lang="en-US" dirty="0" smtClean="0"/>
              <a:t>Defendants </a:t>
            </a:r>
            <a:r>
              <a:rPr lang="en-US" dirty="0"/>
              <a:t>waived any challenge to venue </a:t>
            </a:r>
            <a:r>
              <a:rPr lang="en-US" dirty="0" smtClean="0"/>
              <a:t>through </a:t>
            </a:r>
            <a:r>
              <a:rPr lang="en-US" dirty="0"/>
              <a:t>their conduct actively litigating this case since December 2015. On June 22, 2016, defendants </a:t>
            </a:r>
            <a:r>
              <a:rPr lang="en-US" b="1" dirty="0"/>
              <a:t>voluntarily and expressly withdrew their original pending motion to dismiss for improper venue under Rule 12(b)(3) following the Federal Circuit's </a:t>
            </a:r>
            <a:r>
              <a:rPr lang="en-US" b="1" i="1" dirty="0"/>
              <a:t>TC </a:t>
            </a:r>
            <a:r>
              <a:rPr lang="en-US" b="1" i="1" dirty="0" smtClean="0"/>
              <a:t>Heartland</a:t>
            </a:r>
            <a:r>
              <a:rPr lang="en-US" b="1" dirty="0"/>
              <a:t> decision</a:t>
            </a:r>
            <a:r>
              <a:rPr lang="en-US" dirty="0"/>
              <a:t>. </a:t>
            </a:r>
            <a:endParaRPr lang="en-US" dirty="0" smtClean="0"/>
          </a:p>
          <a:p>
            <a:r>
              <a:rPr lang="en-US" dirty="0" smtClean="0"/>
              <a:t>Defendants‘ subsequent </a:t>
            </a:r>
            <a:r>
              <a:rPr lang="en-US" dirty="0"/>
              <a:t>conduct further demonstrated abandonment of the venue defense. </a:t>
            </a:r>
            <a:endParaRPr lang="en-US" dirty="0" smtClean="0"/>
          </a:p>
          <a:p>
            <a:pPr lvl="1"/>
            <a:r>
              <a:rPr lang="en-US" dirty="0" smtClean="0"/>
              <a:t>Following </a:t>
            </a:r>
            <a:r>
              <a:rPr lang="en-US" dirty="0"/>
              <a:t>withdrawal of the motion, defendants: (1) participated in a scheduling conference; (2) conducted discovery, (3) entered into a stipulation and protective order with the plaintiff; and (4) moved the court to allow their out of state counsel to appear pro </a:t>
            </a:r>
            <a:r>
              <a:rPr lang="en-US" i="1" dirty="0" err="1"/>
              <a:t>hac</a:t>
            </a:r>
            <a:r>
              <a:rPr lang="en-US" i="1" dirty="0"/>
              <a:t> vice. </a:t>
            </a:r>
            <a:r>
              <a:rPr lang="en-US" dirty="0" smtClean="0"/>
              <a:t>Thus</a:t>
            </a:r>
            <a:r>
              <a:rPr lang="en-US" dirty="0"/>
              <a:t>, the court finds that such conduct coupled with withdrawing their motion establishes waiver. </a:t>
            </a:r>
            <a:endParaRPr lang="en-US" dirty="0" smtClean="0"/>
          </a:p>
          <a:p>
            <a:r>
              <a:rPr lang="en-US" dirty="0"/>
              <a:t>In addition to the conduct demonstrating consent to venue prior to the Answers, defendants waived their venue defense by repeatedly seeking affirmative relief after the responsive pleading.</a:t>
            </a:r>
            <a:endParaRPr lang="en-US" dirty="0"/>
          </a:p>
        </p:txBody>
      </p:sp>
    </p:spTree>
    <p:extLst>
      <p:ext uri="{BB962C8B-B14F-4D97-AF65-F5344CB8AC3E}">
        <p14:creationId xmlns:p14="http://schemas.microsoft.com/office/powerpoint/2010/main" val="3388139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i="1" dirty="0" err="1"/>
              <a:t>Elbit</a:t>
            </a:r>
            <a:r>
              <a:rPr lang="en-US" b="0" i="1" dirty="0"/>
              <a:t> Sys. Land v. Hughes Network Sys., LLC, </a:t>
            </a:r>
            <a:endParaRPr lang="en-US" i="1" dirty="0"/>
          </a:p>
        </p:txBody>
      </p:sp>
      <p:sp>
        <p:nvSpPr>
          <p:cNvPr id="3" name="Content Placeholder 2"/>
          <p:cNvSpPr>
            <a:spLocks noGrp="1"/>
          </p:cNvSpPr>
          <p:nvPr>
            <p:ph idx="1"/>
          </p:nvPr>
        </p:nvSpPr>
        <p:spPr/>
        <p:txBody>
          <a:bodyPr/>
          <a:lstStyle/>
          <a:p>
            <a:r>
              <a:rPr lang="en-US" dirty="0"/>
              <a:t>2017 U.S. Dist. LEXIS 94495 (E.D. Tex. June 20, 2017</a:t>
            </a:r>
            <a:r>
              <a:rPr lang="en-US" dirty="0" smtClean="0"/>
              <a:t>)</a:t>
            </a:r>
            <a:endParaRPr lang="en-US" dirty="0"/>
          </a:p>
          <a:p>
            <a:r>
              <a:rPr lang="en-US" dirty="0" smtClean="0"/>
              <a:t>Defendants moved to dismiss in 2015, but failed to object to venue</a:t>
            </a:r>
          </a:p>
          <a:p>
            <a:r>
              <a:rPr lang="en-US" dirty="0" smtClean="0"/>
              <a:t>Did not contest venue </a:t>
            </a:r>
            <a:r>
              <a:rPr lang="en-US" dirty="0"/>
              <a:t>in Answer, but “</a:t>
            </a:r>
            <a:r>
              <a:rPr lang="en-US" dirty="0" smtClean="0"/>
              <a:t>reserve[d] </a:t>
            </a:r>
            <a:r>
              <a:rPr lang="en-US" dirty="0"/>
              <a:t>the right to contest that venue is proper in this District based on In re TC Heartland, Case No. 16-0105, currently pending before the Federal </a:t>
            </a:r>
            <a:r>
              <a:rPr lang="en-US" dirty="0" smtClean="0"/>
              <a:t>Circuit”</a:t>
            </a:r>
          </a:p>
          <a:p>
            <a:r>
              <a:rPr lang="en-US" dirty="0"/>
              <a:t>Defendants argued </a:t>
            </a:r>
            <a:r>
              <a:rPr lang="en-US" dirty="0" smtClean="0"/>
              <a:t>the </a:t>
            </a:r>
            <a:r>
              <a:rPr lang="en-US" dirty="0"/>
              <a:t>defense was </a:t>
            </a:r>
            <a:r>
              <a:rPr lang="en-US" dirty="0" smtClean="0"/>
              <a:t>unavailable, and therefore not </a:t>
            </a:r>
            <a:r>
              <a:rPr lang="en-US" dirty="0" err="1" smtClean="0"/>
              <a:t>wavied</a:t>
            </a:r>
            <a:r>
              <a:rPr lang="en-US" dirty="0" smtClean="0"/>
              <a:t>, </a:t>
            </a:r>
            <a:r>
              <a:rPr lang="en-US" dirty="0"/>
              <a:t>because </a:t>
            </a:r>
            <a:r>
              <a:rPr lang="en-US" i="1" dirty="0"/>
              <a:t>TC Heartland </a:t>
            </a:r>
            <a:r>
              <a:rPr lang="en-US" dirty="0"/>
              <a:t>is an intervening change in </a:t>
            </a:r>
            <a:r>
              <a:rPr lang="en-US" dirty="0" smtClean="0"/>
              <a:t>law</a:t>
            </a:r>
          </a:p>
          <a:p>
            <a:pPr lvl="1"/>
            <a:r>
              <a:rPr lang="en-US" dirty="0" smtClean="0"/>
              <a:t>Unavailing</a:t>
            </a:r>
            <a:r>
              <a:rPr lang="en-US" dirty="0"/>
              <a:t>, because </a:t>
            </a:r>
            <a:r>
              <a:rPr lang="en-US" dirty="0" smtClean="0"/>
              <a:t>“[w]</a:t>
            </a:r>
            <a:r>
              <a:rPr lang="en-US" dirty="0" err="1" smtClean="0"/>
              <a:t>hile</a:t>
            </a:r>
            <a:r>
              <a:rPr lang="en-US" dirty="0" smtClean="0"/>
              <a:t> </a:t>
            </a:r>
            <a:r>
              <a:rPr lang="en-US" dirty="0"/>
              <a:t>the Federal Circuit’s decision in </a:t>
            </a:r>
            <a:r>
              <a:rPr lang="en-US" i="1" dirty="0"/>
              <a:t>VE Holding </a:t>
            </a:r>
            <a:r>
              <a:rPr lang="en-US" dirty="0"/>
              <a:t>was inconsistent with </a:t>
            </a:r>
            <a:r>
              <a:rPr lang="en-US" i="1" dirty="0"/>
              <a:t>Fourco</a:t>
            </a:r>
            <a:r>
              <a:rPr lang="en-US" dirty="0"/>
              <a:t>, the Federal Circuit cannot overturn Supreme Court precedent</a:t>
            </a:r>
            <a:r>
              <a:rPr lang="en-US" dirty="0" smtClean="0"/>
              <a:t>.”</a:t>
            </a:r>
            <a:endParaRPr lang="en-US" dirty="0"/>
          </a:p>
          <a:p>
            <a:endParaRPr lang="en-US" dirty="0"/>
          </a:p>
        </p:txBody>
      </p:sp>
    </p:spTree>
    <p:extLst>
      <p:ext uri="{BB962C8B-B14F-4D97-AF65-F5344CB8AC3E}">
        <p14:creationId xmlns:p14="http://schemas.microsoft.com/office/powerpoint/2010/main" val="1504182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i="1" dirty="0" err="1"/>
              <a:t>Elbit</a:t>
            </a:r>
            <a:r>
              <a:rPr lang="en-US" b="0" i="1" dirty="0"/>
              <a:t> Sys. </a:t>
            </a:r>
            <a:r>
              <a:rPr lang="en-US" b="0" i="1" dirty="0" smtClean="0"/>
              <a:t>Land </a:t>
            </a:r>
            <a:r>
              <a:rPr lang="en-US" b="0" dirty="0" smtClean="0"/>
              <a:t>(cont.)</a:t>
            </a:r>
            <a:endParaRPr lang="en-US" dirty="0"/>
          </a:p>
        </p:txBody>
      </p:sp>
      <p:sp>
        <p:nvSpPr>
          <p:cNvPr id="3" name="Content Placeholder 2"/>
          <p:cNvSpPr>
            <a:spLocks noGrp="1"/>
          </p:cNvSpPr>
          <p:nvPr>
            <p:ph idx="1"/>
          </p:nvPr>
        </p:nvSpPr>
        <p:spPr/>
        <p:txBody>
          <a:bodyPr/>
          <a:lstStyle/>
          <a:p>
            <a:r>
              <a:rPr lang="en-US" dirty="0" smtClean="0"/>
              <a:t>Defendant argued </a:t>
            </a:r>
            <a:r>
              <a:rPr lang="en-US" dirty="0"/>
              <a:t>“it was well known that any motion under § 1400(b) suggesting that proper venue required either incorporation within the state of Texas or ‘a regular and established place of business’ by the defendant would be viewed as meritless.” </a:t>
            </a:r>
            <a:endParaRPr lang="en-US" dirty="0" smtClean="0"/>
          </a:p>
          <a:p>
            <a:r>
              <a:rPr lang="en-US" dirty="0" smtClean="0"/>
              <a:t>“</a:t>
            </a:r>
            <a:r>
              <a:rPr lang="en-US" b="1" dirty="0" smtClean="0"/>
              <a:t>While </a:t>
            </a:r>
            <a:r>
              <a:rPr lang="en-US" b="1" dirty="0"/>
              <a:t>such a motion might have been viewed as meritless in a lower court, that does not change the harsh reality that </a:t>
            </a:r>
            <a:r>
              <a:rPr lang="en-US" b="1" dirty="0" smtClean="0"/>
              <a:t>[defendant] would </a:t>
            </a:r>
            <a:r>
              <a:rPr lang="en-US" b="1" dirty="0"/>
              <a:t>have ultimately succeeded in convincing the Supreme Court to reaffirm </a:t>
            </a:r>
            <a:r>
              <a:rPr lang="en-US" b="1" i="1" dirty="0"/>
              <a:t>Fourco</a:t>
            </a:r>
            <a:r>
              <a:rPr lang="en-US" b="1" dirty="0"/>
              <a:t>, just as the petitioner in </a:t>
            </a:r>
            <a:r>
              <a:rPr lang="en-US" b="1" i="1" dirty="0"/>
              <a:t>TC Heartland </a:t>
            </a:r>
            <a:r>
              <a:rPr lang="en-US" b="1" dirty="0"/>
              <a:t>did</a:t>
            </a:r>
            <a:r>
              <a:rPr lang="en-US" dirty="0"/>
              <a:t>. </a:t>
            </a:r>
            <a:r>
              <a:rPr lang="en-US" dirty="0" smtClean="0"/>
              <a:t>The </a:t>
            </a:r>
            <a:r>
              <a:rPr lang="en-US" dirty="0"/>
              <a:t>Supreme Court’s decision in </a:t>
            </a:r>
            <a:r>
              <a:rPr lang="en-US" i="1" dirty="0"/>
              <a:t>TC Heartland </a:t>
            </a:r>
            <a:r>
              <a:rPr lang="en-US" dirty="0"/>
              <a:t>does not exempt </a:t>
            </a:r>
            <a:r>
              <a:rPr lang="en-US" dirty="0" smtClean="0"/>
              <a:t>[defendant] from </a:t>
            </a:r>
            <a:r>
              <a:rPr lang="en-US" dirty="0"/>
              <a:t>the waiver that occurred when </a:t>
            </a:r>
            <a:r>
              <a:rPr lang="en-US" dirty="0" smtClean="0"/>
              <a:t>[defendant] left </a:t>
            </a:r>
            <a:r>
              <a:rPr lang="en-US" dirty="0"/>
              <a:t>the venue defense out of its motion to dismiss for failure to state a </a:t>
            </a:r>
            <a:r>
              <a:rPr lang="en-US" dirty="0" smtClean="0"/>
              <a:t>claim”</a:t>
            </a:r>
            <a:endParaRPr lang="en-US" dirty="0"/>
          </a:p>
        </p:txBody>
      </p:sp>
    </p:spTree>
    <p:extLst>
      <p:ext uri="{BB962C8B-B14F-4D97-AF65-F5344CB8AC3E}">
        <p14:creationId xmlns:p14="http://schemas.microsoft.com/office/powerpoint/2010/main" val="1281063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304800"/>
            <a:ext cx="8686801" cy="1066800"/>
          </a:xfrm>
        </p:spPr>
        <p:txBody>
          <a:bodyPr/>
          <a:lstStyle/>
          <a:p>
            <a:r>
              <a:rPr lang="en-US" dirty="0" smtClean="0"/>
              <a:t>Applying to </a:t>
            </a:r>
            <a:r>
              <a:rPr lang="en-US" i="1" dirty="0" smtClean="0"/>
              <a:t>Omega v. CalAmp</a:t>
            </a:r>
            <a:endParaRPr lang="en-US" i="1" dirty="0"/>
          </a:p>
        </p:txBody>
      </p:sp>
      <p:sp>
        <p:nvSpPr>
          <p:cNvPr id="3" name="Content Placeholder 2"/>
          <p:cNvSpPr>
            <a:spLocks noGrp="1"/>
          </p:cNvSpPr>
          <p:nvPr>
            <p:ph idx="1"/>
          </p:nvPr>
        </p:nvSpPr>
        <p:spPr>
          <a:xfrm>
            <a:off x="1065212" y="838200"/>
            <a:ext cx="8686801" cy="5867400"/>
          </a:xfrm>
        </p:spPr>
        <p:txBody>
          <a:bodyPr>
            <a:normAutofit fontScale="92500" lnSpcReduction="20000"/>
          </a:bodyPr>
          <a:lstStyle/>
          <a:p>
            <a:r>
              <a:rPr lang="en-US" dirty="0" smtClean="0"/>
              <a:t>After trial, CalAmp—a Delaware corporation, with principal place of business in Oxnard, Calif.—moved to dismiss the case citing </a:t>
            </a:r>
            <a:r>
              <a:rPr lang="en-US" i="1" dirty="0" smtClean="0"/>
              <a:t>TC Heartland</a:t>
            </a:r>
          </a:p>
          <a:p>
            <a:r>
              <a:rPr lang="en-US" dirty="0" smtClean="0"/>
              <a:t>Complaint filed in 2013</a:t>
            </a:r>
          </a:p>
          <a:p>
            <a:r>
              <a:rPr lang="en-US" dirty="0" smtClean="0"/>
              <a:t>Already went to trial</a:t>
            </a:r>
          </a:p>
          <a:p>
            <a:r>
              <a:rPr lang="en-US" dirty="0" smtClean="0"/>
              <a:t>Argued: </a:t>
            </a:r>
          </a:p>
          <a:p>
            <a:pPr lvl="1"/>
            <a:r>
              <a:rPr lang="en-US" dirty="0" smtClean="0"/>
              <a:t>“</a:t>
            </a:r>
            <a:r>
              <a:rPr lang="en-US" dirty="0"/>
              <a:t>CalAmp could not reasonably have sought dismissal of the other patent claims </a:t>
            </a:r>
            <a:r>
              <a:rPr lang="en-US" dirty="0" smtClean="0"/>
              <a:t>at that </a:t>
            </a:r>
            <a:r>
              <a:rPr lang="en-US" dirty="0"/>
              <a:t>point. Under clearly established Federal Circuit precedent, a patent plaintiff could </a:t>
            </a:r>
            <a:r>
              <a:rPr lang="en-US" dirty="0" smtClean="0"/>
              <a:t>rely on </a:t>
            </a:r>
            <a:r>
              <a:rPr lang="en-US" dirty="0"/>
              <a:t>§ 1391(c)’s broad definition of “residency” to file suit in any district where a </a:t>
            </a:r>
            <a:r>
              <a:rPr lang="en-US" dirty="0" smtClean="0"/>
              <a:t>corporate defendant </a:t>
            </a:r>
            <a:r>
              <a:rPr lang="en-US" dirty="0"/>
              <a:t>was subject to personal jurisdiction</a:t>
            </a:r>
            <a:r>
              <a:rPr lang="en-US" dirty="0" smtClean="0"/>
              <a:t>.”</a:t>
            </a:r>
          </a:p>
          <a:p>
            <a:pPr lvl="1"/>
            <a:r>
              <a:rPr lang="en-US" dirty="0" smtClean="0"/>
              <a:t>That it had only consented to venue for one patent that was later dropped, but had </a:t>
            </a:r>
            <a:r>
              <a:rPr lang="en-US" dirty="0"/>
              <a:t>“reserve[d] the right to raise any and all </a:t>
            </a:r>
            <a:r>
              <a:rPr lang="en-US" dirty="0" smtClean="0"/>
              <a:t>defenses available </a:t>
            </a:r>
            <a:r>
              <a:rPr lang="en-US" dirty="0"/>
              <a:t>to it in any suit,” other than those defenses that were “expressly” waived</a:t>
            </a:r>
            <a:r>
              <a:rPr lang="en-US" dirty="0" smtClean="0"/>
              <a:t>.</a:t>
            </a:r>
          </a:p>
          <a:p>
            <a:pPr lvl="1"/>
            <a:r>
              <a:rPr lang="en-US" dirty="0" smtClean="0"/>
              <a:t>“</a:t>
            </a:r>
            <a:r>
              <a:rPr lang="en-US" dirty="0"/>
              <a:t>In any event, a motion to </a:t>
            </a:r>
            <a:r>
              <a:rPr lang="en-US" dirty="0" smtClean="0"/>
              <a:t>dismiss for </a:t>
            </a:r>
            <a:r>
              <a:rPr lang="en-US" dirty="0"/>
              <a:t>improper venue would have been futile in January of </a:t>
            </a:r>
            <a:r>
              <a:rPr lang="en-US" dirty="0" smtClean="0"/>
              <a:t>2014” and there has now been “an intervening change in the law.”</a:t>
            </a:r>
          </a:p>
          <a:p>
            <a:r>
              <a:rPr lang="en-US" dirty="0" smtClean="0"/>
              <a:t>CalAmp’s argument has not faired well in other courts</a:t>
            </a:r>
          </a:p>
          <a:p>
            <a:r>
              <a:rPr lang="en-US" dirty="0" smtClean="0"/>
              <a:t>But, what if we were to apply </a:t>
            </a:r>
            <a:r>
              <a:rPr lang="en-US" dirty="0" err="1" smtClean="0"/>
              <a:t>Gilstrap’s</a:t>
            </a:r>
            <a:r>
              <a:rPr lang="en-US" dirty="0" smtClean="0"/>
              <a:t> four factor test? </a:t>
            </a:r>
          </a:p>
          <a:p>
            <a:pPr lvl="2"/>
            <a:r>
              <a:rPr lang="en-US" dirty="0"/>
              <a:t>1) Physical Presence</a:t>
            </a:r>
          </a:p>
          <a:p>
            <a:pPr lvl="2"/>
            <a:r>
              <a:rPr lang="en-US" dirty="0"/>
              <a:t>2) Defendant’s Representations</a:t>
            </a:r>
          </a:p>
          <a:p>
            <a:pPr lvl="2"/>
            <a:r>
              <a:rPr lang="en-US" dirty="0" smtClean="0"/>
              <a:t>4</a:t>
            </a:r>
            <a:r>
              <a:rPr lang="en-US" dirty="0"/>
              <a:t>) Targeted Interactions with the District</a:t>
            </a:r>
          </a:p>
          <a:p>
            <a:pPr lvl="2"/>
            <a:r>
              <a:rPr lang="en-US" dirty="0"/>
              <a:t>3) Benefits Received</a:t>
            </a:r>
          </a:p>
          <a:p>
            <a:endParaRPr lang="en-US" dirty="0"/>
          </a:p>
        </p:txBody>
      </p:sp>
    </p:spTree>
    <p:extLst>
      <p:ext uri="{BB962C8B-B14F-4D97-AF65-F5344CB8AC3E}">
        <p14:creationId xmlns:p14="http://schemas.microsoft.com/office/powerpoint/2010/main" val="260094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5212" y="381000"/>
            <a:ext cx="8686801" cy="6172200"/>
          </a:xfrm>
        </p:spPr>
        <p:txBody>
          <a:bodyPr>
            <a:normAutofit lnSpcReduction="10000"/>
          </a:bodyPr>
          <a:lstStyle/>
          <a:p>
            <a:r>
              <a:rPr lang="en-US" dirty="0"/>
              <a:t>1) Physical Presence</a:t>
            </a:r>
          </a:p>
          <a:p>
            <a:pPr lvl="2"/>
            <a:r>
              <a:rPr lang="en-US" dirty="0" smtClean="0"/>
              <a:t>CalAmp </a:t>
            </a:r>
            <a:r>
              <a:rPr lang="en-US" dirty="0"/>
              <a:t>does not have </a:t>
            </a:r>
            <a:r>
              <a:rPr lang="en-US" dirty="0" smtClean="0"/>
              <a:t>an office, </a:t>
            </a:r>
            <a:r>
              <a:rPr lang="en-US" dirty="0"/>
              <a:t>warehouse, </a:t>
            </a:r>
            <a:r>
              <a:rPr lang="en-US" dirty="0" smtClean="0"/>
              <a:t>distribution center</a:t>
            </a:r>
            <a:r>
              <a:rPr lang="en-US" dirty="0"/>
              <a:t>, sales showroom, or any other established place of business in Florida </a:t>
            </a:r>
            <a:r>
              <a:rPr lang="en-US" dirty="0" smtClean="0"/>
              <a:t>either</a:t>
            </a:r>
          </a:p>
          <a:p>
            <a:pPr lvl="2"/>
            <a:r>
              <a:rPr lang="en-US" dirty="0"/>
              <a:t>N</a:t>
            </a:r>
            <a:r>
              <a:rPr lang="en-US" dirty="0" smtClean="0"/>
              <a:t>either rents nor </a:t>
            </a:r>
            <a:r>
              <a:rPr lang="en-US" dirty="0"/>
              <a:t>owns any </a:t>
            </a:r>
            <a:r>
              <a:rPr lang="en-US" dirty="0" smtClean="0"/>
              <a:t>property </a:t>
            </a:r>
            <a:r>
              <a:rPr lang="en-US" dirty="0"/>
              <a:t>in Florida, and it has no regular employees </a:t>
            </a:r>
            <a:endParaRPr lang="en-US" dirty="0" smtClean="0"/>
          </a:p>
          <a:p>
            <a:pPr lvl="2"/>
            <a:r>
              <a:rPr lang="en-US" dirty="0" smtClean="0"/>
              <a:t>Failed to mention that, CalAmp </a:t>
            </a:r>
            <a:r>
              <a:rPr lang="en-US" dirty="0"/>
              <a:t>Wireless Network </a:t>
            </a:r>
            <a:r>
              <a:rPr lang="en-US" dirty="0" smtClean="0"/>
              <a:t>Corporation, a wholly-owned subsidiary was registered in Florida </a:t>
            </a:r>
          </a:p>
          <a:p>
            <a:r>
              <a:rPr lang="en-US" dirty="0"/>
              <a:t>2) Defendant’s </a:t>
            </a:r>
            <a:r>
              <a:rPr lang="en-US" dirty="0" smtClean="0"/>
              <a:t>Representations</a:t>
            </a:r>
          </a:p>
          <a:p>
            <a:pPr lvl="2"/>
            <a:r>
              <a:rPr lang="en-US" dirty="0" smtClean="0"/>
              <a:t>CalAmp did not address</a:t>
            </a:r>
          </a:p>
          <a:p>
            <a:pPr lvl="2"/>
            <a:r>
              <a:rPr lang="en-US" dirty="0"/>
              <a:t>“Mobile-One Communications [based in Venice, FL] is one of the largest CALAMP dealers in the country</a:t>
            </a:r>
            <a:r>
              <a:rPr lang="en-US" dirty="0" smtClean="0"/>
              <a:t>.” </a:t>
            </a:r>
            <a:r>
              <a:rPr lang="en-US" u="sng" dirty="0">
                <a:hlinkClick r:id="rId3"/>
              </a:rPr>
              <a:t>http://www.mobile-one.net/scada</a:t>
            </a:r>
            <a:r>
              <a:rPr lang="en-US" u="sng" dirty="0" smtClean="0">
                <a:hlinkClick r:id="rId3"/>
              </a:rPr>
              <a:t>/</a:t>
            </a:r>
            <a:endParaRPr lang="en-US" u="sng" dirty="0" smtClean="0"/>
          </a:p>
          <a:p>
            <a:pPr lvl="2"/>
            <a:r>
              <a:rPr lang="en-US" dirty="0" smtClean="0"/>
              <a:t>Would a representation by a dealer count?</a:t>
            </a:r>
            <a:endParaRPr lang="en-US" dirty="0"/>
          </a:p>
          <a:p>
            <a:r>
              <a:rPr lang="en-US" dirty="0" smtClean="0"/>
              <a:t>4</a:t>
            </a:r>
            <a:r>
              <a:rPr lang="en-US" dirty="0"/>
              <a:t>) Targeted Interactions with the </a:t>
            </a:r>
            <a:r>
              <a:rPr lang="en-US" dirty="0" smtClean="0"/>
              <a:t>District</a:t>
            </a:r>
          </a:p>
          <a:p>
            <a:pPr lvl="2"/>
            <a:r>
              <a:rPr lang="en-US" dirty="0" smtClean="0"/>
              <a:t>CalAmp did not address</a:t>
            </a:r>
          </a:p>
          <a:p>
            <a:pPr lvl="2"/>
            <a:r>
              <a:rPr lang="en-US" dirty="0"/>
              <a:t>However, CalAmp corporate representative stated “we have some key customers here in Florida that include Miami-Dade, Miami Beach, Jacksonville, and Tampa. . . [We] help them manage and track whichever assets they want. Typically it’s police and fire and ambulance vehicles. . . . </a:t>
            </a:r>
            <a:r>
              <a:rPr lang="en-US" dirty="0" smtClean="0"/>
              <a:t>” </a:t>
            </a:r>
          </a:p>
          <a:p>
            <a:pPr lvl="2"/>
            <a:r>
              <a:rPr lang="en-US" dirty="0" smtClean="0"/>
              <a:t>CalAmp presenting at Jefferies </a:t>
            </a:r>
            <a:r>
              <a:rPr lang="en-US" dirty="0"/>
              <a:t>2017 Technology Conference in </a:t>
            </a:r>
            <a:r>
              <a:rPr lang="en-US" dirty="0" smtClean="0"/>
              <a:t>Miami</a:t>
            </a:r>
            <a:endParaRPr lang="en-US" dirty="0"/>
          </a:p>
          <a:p>
            <a:r>
              <a:rPr lang="en-US" dirty="0" smtClean="0"/>
              <a:t>3</a:t>
            </a:r>
            <a:r>
              <a:rPr lang="en-US" dirty="0"/>
              <a:t>) Benefits </a:t>
            </a:r>
            <a:r>
              <a:rPr lang="en-US" dirty="0" smtClean="0"/>
              <a:t>Received</a:t>
            </a:r>
          </a:p>
          <a:p>
            <a:pPr lvl="2"/>
            <a:r>
              <a:rPr lang="en-US" dirty="0" smtClean="0"/>
              <a:t>CalAmp did not address</a:t>
            </a:r>
          </a:p>
          <a:p>
            <a:pPr lvl="2"/>
            <a:r>
              <a:rPr lang="en-US" dirty="0" smtClean="0"/>
              <a:t>We did not seek discovery on specific sales data from Florida</a:t>
            </a:r>
          </a:p>
          <a:p>
            <a:pPr lvl="2"/>
            <a:endParaRPr lang="en-US" dirty="0"/>
          </a:p>
          <a:p>
            <a:pPr lvl="2"/>
            <a:endParaRPr lang="en-US" dirty="0"/>
          </a:p>
        </p:txBody>
      </p:sp>
    </p:spTree>
    <p:extLst>
      <p:ext uri="{BB962C8B-B14F-4D97-AF65-F5344CB8AC3E}">
        <p14:creationId xmlns:p14="http://schemas.microsoft.com/office/powerpoint/2010/main" val="272042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Multi-Defendant/District Litigation</a:t>
            </a:r>
            <a:endParaRPr lang="en-US" dirty="0"/>
          </a:p>
        </p:txBody>
      </p:sp>
      <p:sp>
        <p:nvSpPr>
          <p:cNvPr id="3" name="Content Placeholder 2"/>
          <p:cNvSpPr>
            <a:spLocks noGrp="1"/>
          </p:cNvSpPr>
          <p:nvPr>
            <p:ph idx="1"/>
          </p:nvPr>
        </p:nvSpPr>
        <p:spPr/>
        <p:txBody>
          <a:bodyPr/>
          <a:lstStyle/>
          <a:p>
            <a:r>
              <a:rPr lang="en-US" dirty="0" smtClean="0"/>
              <a:t>Statutory body created to address federal litigation spanning two or more judicial districts. 28 U.S.C. § 1407.</a:t>
            </a:r>
          </a:p>
          <a:p>
            <a:r>
              <a:rPr lang="en-US" dirty="0" smtClean="0"/>
              <a:t>Pre-2011 often plaintiffs sued multiple defendants simultaneously regardless of product similarity, however the AIA codified that “accused infringers may not be joined in one action as defendants or counterclaim defendants, or have their actions consolidated for trial, based solely on allegations that they have infringed the patent or patens in suit”  35 U.S.C. § 299</a:t>
            </a:r>
          </a:p>
          <a:p>
            <a:r>
              <a:rPr lang="en-US" dirty="0" smtClean="0"/>
              <a:t>Post AIA, rather than sue all defendants in a single case, plaintiffs began filing separate cases for each infringing product (crushing filing fees?)</a:t>
            </a:r>
          </a:p>
          <a:p>
            <a:r>
              <a:rPr lang="en-US" i="1" dirty="0" smtClean="0"/>
              <a:t>TC Heartland</a:t>
            </a:r>
            <a:r>
              <a:rPr lang="en-US" dirty="0" smtClean="0"/>
              <a:t> may mean that plaintiff’s must file their co-pending cases in multiple jurisdictions. </a:t>
            </a:r>
            <a:endParaRPr lang="en-US" i="1" dirty="0"/>
          </a:p>
        </p:txBody>
      </p:sp>
    </p:spTree>
    <p:extLst>
      <p:ext uri="{BB962C8B-B14F-4D97-AF65-F5344CB8AC3E}">
        <p14:creationId xmlns:p14="http://schemas.microsoft.com/office/powerpoint/2010/main" val="3956152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dirty="0"/>
              <a:t/>
            </a:r>
            <a:br>
              <a:rPr lang="en-US" b="0" dirty="0"/>
            </a:br>
            <a:r>
              <a:rPr lang="en-US" b="0" dirty="0" err="1"/>
              <a:t>Invue</a:t>
            </a:r>
            <a:r>
              <a:rPr lang="en-US" b="0" dirty="0"/>
              <a:t> Sec. Prods. v. Mobile Tech, Inc</a:t>
            </a:r>
            <a:r>
              <a:rPr lang="en-US" b="0" dirty="0" smtClean="0"/>
              <a:t>.,</a:t>
            </a:r>
            <a:endParaRPr lang="en-US" dirty="0"/>
          </a:p>
        </p:txBody>
      </p:sp>
      <p:sp>
        <p:nvSpPr>
          <p:cNvPr id="3" name="Content Placeholder 2"/>
          <p:cNvSpPr>
            <a:spLocks noGrp="1"/>
          </p:cNvSpPr>
          <p:nvPr>
            <p:ph idx="1"/>
          </p:nvPr>
        </p:nvSpPr>
        <p:spPr/>
        <p:txBody>
          <a:bodyPr/>
          <a:lstStyle/>
          <a:p>
            <a:r>
              <a:rPr lang="en-US" dirty="0"/>
              <a:t>2017 U.S. Dist. LEXIS 102692 (W.D.N.C. July 3, 2017</a:t>
            </a:r>
            <a:r>
              <a:rPr lang="en-US" dirty="0" smtClean="0"/>
              <a:t>)</a:t>
            </a:r>
          </a:p>
        </p:txBody>
      </p:sp>
    </p:spTree>
    <p:extLst>
      <p:ext uri="{BB962C8B-B14F-4D97-AF65-F5344CB8AC3E}">
        <p14:creationId xmlns:p14="http://schemas.microsoft.com/office/powerpoint/2010/main" val="1173429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dirty="0" err="1" smtClean="0"/>
              <a:t>Logantree</a:t>
            </a:r>
            <a:r>
              <a:rPr lang="en-US" b="0" dirty="0" smtClean="0"/>
              <a:t> </a:t>
            </a:r>
            <a:r>
              <a:rPr lang="en-US" b="0" dirty="0" err="1"/>
              <a:t>Lp</a:t>
            </a:r>
            <a:r>
              <a:rPr lang="en-US" b="0" dirty="0"/>
              <a:t> v. Garmin Int'l, Inc</a:t>
            </a:r>
            <a:r>
              <a:rPr lang="en-US" b="0" dirty="0" smtClean="0"/>
              <a:t>.,</a:t>
            </a:r>
            <a:endParaRPr lang="en-US" dirty="0"/>
          </a:p>
        </p:txBody>
      </p:sp>
      <p:sp>
        <p:nvSpPr>
          <p:cNvPr id="3" name="Content Placeholder 2"/>
          <p:cNvSpPr>
            <a:spLocks noGrp="1"/>
          </p:cNvSpPr>
          <p:nvPr>
            <p:ph idx="1"/>
          </p:nvPr>
        </p:nvSpPr>
        <p:spPr/>
        <p:txBody>
          <a:bodyPr/>
          <a:lstStyle/>
          <a:p>
            <a:r>
              <a:rPr lang="en-US" dirty="0"/>
              <a:t>2017 U.S. Dist. LEXIS 99925 (W.D. Tex. June 22, 2017)</a:t>
            </a:r>
          </a:p>
        </p:txBody>
      </p:sp>
    </p:spTree>
    <p:extLst>
      <p:ext uri="{BB962C8B-B14F-4D97-AF65-F5344CB8AC3E}">
        <p14:creationId xmlns:p14="http://schemas.microsoft.com/office/powerpoint/2010/main" val="2407205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
            </a:r>
            <a:br>
              <a:rPr lang="en-US" b="0" dirty="0"/>
            </a:br>
            <a:r>
              <a:rPr lang="en-US" b="0" dirty="0"/>
              <a:t>Stone Basket Innovations, LLC v. Cook Med., LLC, </a:t>
            </a:r>
            <a:endParaRPr lang="en-US" dirty="0"/>
          </a:p>
        </p:txBody>
      </p:sp>
      <p:sp>
        <p:nvSpPr>
          <p:cNvPr id="3" name="Content Placeholder 2"/>
          <p:cNvSpPr>
            <a:spLocks noGrp="1"/>
          </p:cNvSpPr>
          <p:nvPr>
            <p:ph idx="1"/>
          </p:nvPr>
        </p:nvSpPr>
        <p:spPr/>
        <p:txBody>
          <a:bodyPr/>
          <a:lstStyle/>
          <a:p>
            <a:r>
              <a:rPr lang="en-US" dirty="0"/>
              <a:t>2017 U.S. Dist. LEXIS 94548 (S.D. Ind. June 20, 2017)</a:t>
            </a:r>
          </a:p>
        </p:txBody>
      </p:sp>
    </p:spTree>
    <p:extLst>
      <p:ext uri="{BB962C8B-B14F-4D97-AF65-F5344CB8AC3E}">
        <p14:creationId xmlns:p14="http://schemas.microsoft.com/office/powerpoint/2010/main" val="1782499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76200"/>
            <a:ext cx="8686801" cy="1066800"/>
          </a:xfrm>
        </p:spPr>
        <p:txBody>
          <a:bodyPr/>
          <a:lstStyle/>
          <a:p>
            <a:r>
              <a:rPr lang="en-US" dirty="0" smtClean="0"/>
              <a:t>Where We Were…</a:t>
            </a:r>
            <a:endParaRPr lang="en-US" dirty="0"/>
          </a:p>
        </p:txBody>
      </p:sp>
      <p:sp>
        <p:nvSpPr>
          <p:cNvPr id="3" name="Content Placeholder 2"/>
          <p:cNvSpPr>
            <a:spLocks noGrp="1"/>
          </p:cNvSpPr>
          <p:nvPr>
            <p:ph idx="1"/>
          </p:nvPr>
        </p:nvSpPr>
        <p:spPr>
          <a:xfrm>
            <a:off x="1065212" y="990600"/>
            <a:ext cx="8686801" cy="5486400"/>
          </a:xfrm>
        </p:spPr>
        <p:txBody>
          <a:bodyPr>
            <a:normAutofit fontScale="77500" lnSpcReduction="20000"/>
          </a:bodyPr>
          <a:lstStyle/>
          <a:p>
            <a:r>
              <a:rPr lang="en-US" dirty="0" smtClean="0"/>
              <a:t>Section 1400(b):</a:t>
            </a:r>
          </a:p>
          <a:p>
            <a:pPr lvl="1"/>
            <a:r>
              <a:rPr lang="en-US" dirty="0" smtClean="0"/>
              <a:t>Any </a:t>
            </a:r>
            <a:r>
              <a:rPr lang="en-US" dirty="0"/>
              <a:t>civil action for patent infringement may be brought in the judicial district where the defendant resides, or where the defendant has committed acts of infringement and has a regular and established place of business."</a:t>
            </a:r>
            <a:endParaRPr lang="en-US" dirty="0" smtClean="0"/>
          </a:p>
          <a:p>
            <a:r>
              <a:rPr lang="en-US" i="1" dirty="0" smtClean="0"/>
              <a:t>Fourco </a:t>
            </a:r>
            <a:r>
              <a:rPr lang="en-US" i="1" dirty="0"/>
              <a:t>Glass Co</a:t>
            </a:r>
            <a:r>
              <a:rPr lang="en-US" i="1" dirty="0" smtClean="0"/>
              <a:t>. v. </a:t>
            </a:r>
            <a:r>
              <a:rPr lang="en-US" i="1" dirty="0" err="1"/>
              <a:t>Transmirra</a:t>
            </a:r>
            <a:r>
              <a:rPr lang="en-US" i="1" dirty="0"/>
              <a:t> Prods. Corp.</a:t>
            </a:r>
            <a:r>
              <a:rPr lang="en-US" dirty="0" smtClean="0"/>
              <a:t>, 353 U.S. 222, </a:t>
            </a:r>
            <a:r>
              <a:rPr lang="en-US" dirty="0"/>
              <a:t>886 (1956</a:t>
            </a:r>
            <a:r>
              <a:rPr lang="en-US" dirty="0" smtClean="0"/>
              <a:t>)</a:t>
            </a:r>
          </a:p>
          <a:p>
            <a:pPr lvl="1"/>
            <a:r>
              <a:rPr lang="en-US" dirty="0"/>
              <a:t>Section </a:t>
            </a:r>
            <a:r>
              <a:rPr lang="en-US" dirty="0" smtClean="0"/>
              <a:t>1391(c), under "Venue </a:t>
            </a:r>
            <a:r>
              <a:rPr lang="en-US" dirty="0"/>
              <a:t>generally</a:t>
            </a:r>
            <a:r>
              <a:rPr lang="en-US" dirty="0" smtClean="0"/>
              <a:t>,":</a:t>
            </a:r>
          </a:p>
          <a:p>
            <a:pPr lvl="2"/>
            <a:r>
              <a:rPr lang="en-US" dirty="0" smtClean="0"/>
              <a:t>A </a:t>
            </a:r>
            <a:r>
              <a:rPr lang="en-US" dirty="0"/>
              <a:t>corporation may be sued in any judicial district in which it is incorporated or licensed to do business or is doing business, and such judicial district shall be regarded as the residence of such corporation for venue purposes</a:t>
            </a:r>
            <a:r>
              <a:rPr lang="en-US" dirty="0" smtClean="0"/>
              <a:t>.“</a:t>
            </a:r>
          </a:p>
          <a:p>
            <a:pPr lvl="1"/>
            <a:r>
              <a:rPr lang="en-US" dirty="0" smtClean="0"/>
              <a:t>We </a:t>
            </a:r>
            <a:r>
              <a:rPr lang="en-US" dirty="0"/>
              <a:t>think it is clear that § </a:t>
            </a:r>
            <a:r>
              <a:rPr lang="en-US" dirty="0" smtClean="0"/>
              <a:t>1391(c</a:t>
            </a:r>
            <a:r>
              <a:rPr lang="en-US" dirty="0"/>
              <a:t>) is a general corporation venue statute, whereas § </a:t>
            </a:r>
            <a:r>
              <a:rPr lang="en-US" dirty="0" smtClean="0"/>
              <a:t>1400(b</a:t>
            </a:r>
            <a:r>
              <a:rPr lang="en-US" dirty="0"/>
              <a:t>) is a special venue statute applicable, specifically, to </a:t>
            </a:r>
            <a:r>
              <a:rPr lang="en-US" i="1" dirty="0"/>
              <a:t>all</a:t>
            </a:r>
            <a:r>
              <a:rPr lang="en-US" dirty="0"/>
              <a:t> defendants in a particular type of actions, </a:t>
            </a:r>
            <a:r>
              <a:rPr lang="en-US" i="1" dirty="0" err="1"/>
              <a:t>i</a:t>
            </a:r>
            <a:r>
              <a:rPr lang="en-US" i="1" dirty="0"/>
              <a:t>. e</a:t>
            </a:r>
            <a:r>
              <a:rPr lang="en-US" dirty="0"/>
              <a:t>., patent infringement actions. In these circumstances the law is settled that </a:t>
            </a:r>
            <a:r>
              <a:rPr lang="en-US" dirty="0" smtClean="0"/>
              <a:t>however </a:t>
            </a:r>
            <a:r>
              <a:rPr lang="en-US" dirty="0"/>
              <a:t>inclusive may be the general language of a statute, it </a:t>
            </a:r>
            <a:r>
              <a:rPr lang="en-US" dirty="0" smtClean="0"/>
              <a:t>will </a:t>
            </a:r>
            <a:r>
              <a:rPr lang="en-US" dirty="0"/>
              <a:t>not be held to apply to a matter specifically dealt with in another part of the same enactment. . . . Specific terms prevail over the general in the same or another </a:t>
            </a:r>
            <a:r>
              <a:rPr lang="en-US" dirty="0" smtClean="0"/>
              <a:t>statute which otherwise </a:t>
            </a:r>
            <a:r>
              <a:rPr lang="en-US" dirty="0"/>
              <a:t>might be controlling</a:t>
            </a:r>
            <a:r>
              <a:rPr lang="en-US" dirty="0" smtClean="0"/>
              <a:t>.</a:t>
            </a:r>
          </a:p>
          <a:p>
            <a:pPr lvl="1"/>
            <a:r>
              <a:rPr lang="en-US" dirty="0" smtClean="0"/>
              <a:t>Holding that resides means the state of incorporation</a:t>
            </a:r>
          </a:p>
          <a:p>
            <a:r>
              <a:rPr lang="en-US" i="1" dirty="0"/>
              <a:t>VE Holding Corp.</a:t>
            </a:r>
            <a:r>
              <a:rPr lang="en-US" dirty="0"/>
              <a:t> v. </a:t>
            </a:r>
            <a:r>
              <a:rPr lang="en-US" i="1" dirty="0"/>
              <a:t>Johnson Gas Appliance Co.</a:t>
            </a:r>
            <a:r>
              <a:rPr lang="en-US" dirty="0"/>
              <a:t>, 917 F. 2d 1574 (1990</a:t>
            </a:r>
            <a:r>
              <a:rPr lang="en-US" dirty="0" smtClean="0"/>
              <a:t>)</a:t>
            </a:r>
          </a:p>
          <a:p>
            <a:pPr lvl="1"/>
            <a:r>
              <a:rPr lang="en-US" dirty="0"/>
              <a:t>Section 1391(c) as it was in </a:t>
            </a:r>
            <a:r>
              <a:rPr lang="en-US" i="1" dirty="0"/>
              <a:t>Fourco</a:t>
            </a:r>
            <a:r>
              <a:rPr lang="en-US" dirty="0"/>
              <a:t> is no longer. We now have exact and classic language of incorporation: "For purposes of venue under this chapter. . . ." Congress could readily have added "except for section 1400(b)," if that exception, which we can presume was well known to the Congress, was intended to be maintained. Certainly it would not be sensible to require Congress to say, "For purposes of this chapter, </a:t>
            </a:r>
            <a:r>
              <a:rPr lang="en-US" i="1" dirty="0"/>
              <a:t>and we mean everything in this chapter</a:t>
            </a:r>
            <a:r>
              <a:rPr lang="en-US" dirty="0"/>
              <a:t> . . .," in order to ensure that it has covered everything in a chapter of the statutes. </a:t>
            </a:r>
            <a:endParaRPr lang="en-US" dirty="0" smtClean="0"/>
          </a:p>
          <a:p>
            <a:pPr lvl="1"/>
            <a:r>
              <a:rPr lang="en-US" dirty="0" smtClean="0"/>
              <a:t>“[T]he </a:t>
            </a:r>
            <a:r>
              <a:rPr lang="en-US" dirty="0"/>
              <a:t>first test for venue under § 1400(b) with respect to a defendant that is a corporation, in light of the 1988 amendment to § 1391(c), is whether the defendant was subject to personal jurisdiction in the district of suit at the time the action was commenced. 28 U.S.C. §§ 1391(c) &amp; 1400(b) (1988</a:t>
            </a:r>
            <a:r>
              <a:rPr lang="en-US" dirty="0" smtClean="0"/>
              <a:t>).”</a:t>
            </a:r>
            <a:endParaRPr lang="en-US" dirty="0"/>
          </a:p>
          <a:p>
            <a:endParaRPr lang="en-US" dirty="0"/>
          </a:p>
        </p:txBody>
      </p:sp>
    </p:spTree>
    <p:extLst>
      <p:ext uri="{BB962C8B-B14F-4D97-AF65-F5344CB8AC3E}">
        <p14:creationId xmlns:p14="http://schemas.microsoft.com/office/powerpoint/2010/main" val="1637310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dirty="0"/>
              <a:t>McGinley v. Luv n' Care, Ltd</a:t>
            </a:r>
            <a:r>
              <a:rPr lang="en-US" b="0" dirty="0" smtClean="0"/>
              <a:t>.,</a:t>
            </a:r>
            <a:endParaRPr lang="en-US" dirty="0"/>
          </a:p>
        </p:txBody>
      </p:sp>
      <p:sp>
        <p:nvSpPr>
          <p:cNvPr id="3" name="Content Placeholder 2"/>
          <p:cNvSpPr>
            <a:spLocks noGrp="1"/>
          </p:cNvSpPr>
          <p:nvPr>
            <p:ph idx="1"/>
          </p:nvPr>
        </p:nvSpPr>
        <p:spPr/>
        <p:txBody>
          <a:bodyPr/>
          <a:lstStyle/>
          <a:p>
            <a:r>
              <a:rPr lang="en-US" dirty="0"/>
              <a:t>2017 U.S. Dist. LEXIS 99386 (W.D. Mo. June 23, 2017)</a:t>
            </a:r>
          </a:p>
        </p:txBody>
      </p:sp>
    </p:spTree>
    <p:extLst>
      <p:ext uri="{BB962C8B-B14F-4D97-AF65-F5344CB8AC3E}">
        <p14:creationId xmlns:p14="http://schemas.microsoft.com/office/powerpoint/2010/main" val="1948602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dirty="0"/>
              <a:t/>
            </a:r>
            <a:br>
              <a:rPr lang="en-US" b="0" dirty="0"/>
            </a:br>
            <a:r>
              <a:rPr lang="en-US" b="0" dirty="0"/>
              <a:t>QFO Labs, Inc. v. Parrot, Inc</a:t>
            </a:r>
            <a:r>
              <a:rPr lang="en-US" b="0" dirty="0" smtClean="0"/>
              <a:t>.,</a:t>
            </a:r>
            <a:endParaRPr lang="en-US" dirty="0"/>
          </a:p>
        </p:txBody>
      </p:sp>
      <p:sp>
        <p:nvSpPr>
          <p:cNvPr id="3" name="Content Placeholder 2"/>
          <p:cNvSpPr>
            <a:spLocks noGrp="1"/>
          </p:cNvSpPr>
          <p:nvPr>
            <p:ph idx="1"/>
          </p:nvPr>
        </p:nvSpPr>
        <p:spPr/>
        <p:txBody>
          <a:bodyPr/>
          <a:lstStyle/>
          <a:p>
            <a:r>
              <a:rPr lang="en-US" dirty="0"/>
              <a:t>2017 U.S. Dist. LEXIS 94081 (D. Minn. May 26, 2017)</a:t>
            </a:r>
          </a:p>
        </p:txBody>
      </p:sp>
    </p:spTree>
    <p:extLst>
      <p:ext uri="{BB962C8B-B14F-4D97-AF65-F5344CB8AC3E}">
        <p14:creationId xmlns:p14="http://schemas.microsoft.com/office/powerpoint/2010/main" val="342279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dirty="0"/>
              <a:t/>
            </a:r>
            <a:br>
              <a:rPr lang="en-US" b="0" dirty="0"/>
            </a:br>
            <a:r>
              <a:rPr lang="en-US" b="0" dirty="0" err="1"/>
              <a:t>Infogation</a:t>
            </a:r>
            <a:r>
              <a:rPr lang="en-US" b="0" dirty="0"/>
              <a:t> Corp. v. HTC Corp</a:t>
            </a:r>
            <a:r>
              <a:rPr lang="en-US" b="0" dirty="0" smtClean="0"/>
              <a:t>.,</a:t>
            </a:r>
            <a:endParaRPr lang="en-US" dirty="0"/>
          </a:p>
        </p:txBody>
      </p:sp>
      <p:sp>
        <p:nvSpPr>
          <p:cNvPr id="3" name="Content Placeholder 2"/>
          <p:cNvSpPr>
            <a:spLocks noGrp="1"/>
          </p:cNvSpPr>
          <p:nvPr>
            <p:ph idx="1"/>
          </p:nvPr>
        </p:nvSpPr>
        <p:spPr/>
        <p:txBody>
          <a:bodyPr/>
          <a:lstStyle/>
          <a:p>
            <a:r>
              <a:rPr lang="en-US" dirty="0"/>
              <a:t>2017 U.S. Dist. LEXIS 103645 (S.D. Cal. July 5, 2017)</a:t>
            </a:r>
          </a:p>
        </p:txBody>
      </p:sp>
    </p:spTree>
    <p:extLst>
      <p:ext uri="{BB962C8B-B14F-4D97-AF65-F5344CB8AC3E}">
        <p14:creationId xmlns:p14="http://schemas.microsoft.com/office/powerpoint/2010/main" val="391557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dirty="0"/>
              <a:t/>
            </a:r>
            <a:br>
              <a:rPr lang="en-US" b="0" dirty="0"/>
            </a:br>
            <a:r>
              <a:rPr lang="en-US" b="0" dirty="0"/>
              <a:t>LG Corp. v. Huang </a:t>
            </a:r>
            <a:r>
              <a:rPr lang="en-US" b="0" dirty="0" err="1"/>
              <a:t>Xiaowen</a:t>
            </a:r>
            <a:r>
              <a:rPr lang="en-US" b="0" dirty="0" smtClean="0"/>
              <a:t>,</a:t>
            </a:r>
            <a:endParaRPr lang="en-US" dirty="0"/>
          </a:p>
        </p:txBody>
      </p:sp>
      <p:sp>
        <p:nvSpPr>
          <p:cNvPr id="3" name="Content Placeholder 2"/>
          <p:cNvSpPr>
            <a:spLocks noGrp="1"/>
          </p:cNvSpPr>
          <p:nvPr>
            <p:ph idx="1"/>
          </p:nvPr>
        </p:nvSpPr>
        <p:spPr/>
        <p:txBody>
          <a:bodyPr/>
          <a:lstStyle/>
          <a:p>
            <a:r>
              <a:rPr lang="en-US" dirty="0"/>
              <a:t>2017 U.S. Dist. LEXIS 89245 (S.D. Cal. June 8, 2017)</a:t>
            </a:r>
          </a:p>
        </p:txBody>
      </p:sp>
    </p:spTree>
    <p:extLst>
      <p:ext uri="{BB962C8B-B14F-4D97-AF65-F5344CB8AC3E}">
        <p14:creationId xmlns:p14="http://schemas.microsoft.com/office/powerpoint/2010/main" val="922661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Procedural History of </a:t>
            </a:r>
            <a:r>
              <a:rPr lang="en-US" i="1" dirty="0" smtClean="0"/>
              <a:t>TC Heartland</a:t>
            </a:r>
            <a:endParaRPr lang="en-US" i="1" dirty="0"/>
          </a:p>
        </p:txBody>
      </p:sp>
      <p:sp>
        <p:nvSpPr>
          <p:cNvPr id="3" name="Content Placeholder 2"/>
          <p:cNvSpPr>
            <a:spLocks noGrp="1"/>
          </p:cNvSpPr>
          <p:nvPr>
            <p:ph idx="1"/>
          </p:nvPr>
        </p:nvSpPr>
        <p:spPr/>
        <p:txBody>
          <a:bodyPr/>
          <a:lstStyle/>
          <a:p>
            <a:r>
              <a:rPr lang="en-US" dirty="0" smtClean="0"/>
              <a:t>Kraft, </a:t>
            </a:r>
            <a:r>
              <a:rPr lang="en-US" dirty="0"/>
              <a:t>a </a:t>
            </a:r>
            <a:r>
              <a:rPr lang="en-US" dirty="0" smtClean="0"/>
              <a:t>Delaware corporation maintaining its </a:t>
            </a:r>
            <a:r>
              <a:rPr lang="en-US" dirty="0"/>
              <a:t>principal place of business in Northfield, </a:t>
            </a:r>
            <a:r>
              <a:rPr lang="en-US" dirty="0" smtClean="0"/>
              <a:t>Illinois, filed suit in District of Delaware</a:t>
            </a:r>
          </a:p>
          <a:p>
            <a:r>
              <a:rPr lang="en-US" dirty="0" smtClean="0"/>
              <a:t>TC Heartland was an Indiana limited liability company headquartered in Carmel, Indiana. </a:t>
            </a:r>
            <a:r>
              <a:rPr lang="en-US" dirty="0"/>
              <a:t>TC Heartland develops, tests and manufactures </a:t>
            </a:r>
            <a:r>
              <a:rPr lang="en-US" dirty="0" smtClean="0"/>
              <a:t>"liquid </a:t>
            </a:r>
            <a:r>
              <a:rPr lang="en-US" dirty="0"/>
              <a:t>water enhancer </a:t>
            </a:r>
            <a:r>
              <a:rPr lang="en-US" dirty="0" smtClean="0"/>
              <a:t>products“ accused of </a:t>
            </a:r>
            <a:r>
              <a:rPr lang="en-US" dirty="0" err="1" smtClean="0"/>
              <a:t>infringment</a:t>
            </a:r>
            <a:r>
              <a:rPr lang="en-US" dirty="0" smtClean="0"/>
              <a:t> </a:t>
            </a:r>
          </a:p>
          <a:p>
            <a:r>
              <a:rPr lang="en-US" dirty="0" smtClean="0"/>
              <a:t>TC Heartland moved to dismiss for lack of personal jurisdiction and improper venue</a:t>
            </a:r>
          </a:p>
          <a:p>
            <a:r>
              <a:rPr lang="en-US" dirty="0" smtClean="0"/>
              <a:t>Defendants argued there had been a “major change in the law”</a:t>
            </a:r>
            <a:endParaRPr lang="en-US" dirty="0"/>
          </a:p>
        </p:txBody>
      </p:sp>
      <p:pic>
        <p:nvPicPr>
          <p:cNvPr id="8196" name="Picture 4" descr="Image result for kraft food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4812" y="5143500"/>
            <a:ext cx="2888627" cy="1104900"/>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Image result for heartland food products grou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73039" y="5143500"/>
            <a:ext cx="3809997" cy="110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2055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0"/>
            <a:ext cx="8686801" cy="1066800"/>
          </a:xfrm>
        </p:spPr>
        <p:txBody>
          <a:bodyPr/>
          <a:lstStyle/>
          <a:p>
            <a:r>
              <a:rPr lang="en-US" dirty="0" smtClean="0"/>
              <a:t>Defendants “major change in the law”</a:t>
            </a:r>
            <a:endParaRPr lang="en-US" dirty="0"/>
          </a:p>
        </p:txBody>
      </p:sp>
      <p:sp>
        <p:nvSpPr>
          <p:cNvPr id="3" name="Content Placeholder 2"/>
          <p:cNvSpPr>
            <a:spLocks noGrp="1"/>
          </p:cNvSpPr>
          <p:nvPr>
            <p:ph idx="1"/>
          </p:nvPr>
        </p:nvSpPr>
        <p:spPr>
          <a:xfrm>
            <a:off x="1065212" y="1219200"/>
            <a:ext cx="8686801" cy="5029200"/>
          </a:xfrm>
        </p:spPr>
        <p:txBody>
          <a:bodyPr>
            <a:normAutofit fontScale="92500" lnSpcReduction="10000"/>
          </a:bodyPr>
          <a:lstStyle/>
          <a:p>
            <a:r>
              <a:rPr lang="en-US" dirty="0"/>
              <a:t> Section 1391(c) was amended in 2011, and TC Heartland claimed that these amendments had the effect of changing the state of patent venue as it relates to Section 1400(b).</a:t>
            </a:r>
          </a:p>
          <a:p>
            <a:r>
              <a:rPr lang="en-US" dirty="0" smtClean="0"/>
              <a:t>In </a:t>
            </a:r>
            <a:r>
              <a:rPr lang="en-US" dirty="0"/>
              <a:t>2011, Congress passed the Federal Courts Jurisdiction and Venue Clarification Act of 2011 which again amended Section 1391(c). The Act replaced the words in Section 1391(c) that </a:t>
            </a:r>
            <a:r>
              <a:rPr lang="en-US" i="1" dirty="0"/>
              <a:t>VE Holding </a:t>
            </a:r>
            <a:r>
              <a:rPr lang="en-US" dirty="0"/>
              <a:t>relied on (</a:t>
            </a:r>
            <a:r>
              <a:rPr lang="en-US" dirty="0">
                <a:solidFill>
                  <a:srgbClr val="FF0000"/>
                </a:solidFill>
              </a:rPr>
              <a:t>"[f]or purposes of venue under this chapter"</a:t>
            </a:r>
            <a:r>
              <a:rPr lang="en-US" dirty="0"/>
              <a:t>)</a:t>
            </a:r>
            <a:r>
              <a:rPr lang="en-US" dirty="0">
                <a:solidFill>
                  <a:srgbClr val="FF0000"/>
                </a:solidFill>
              </a:rPr>
              <a:t> </a:t>
            </a:r>
            <a:r>
              <a:rPr lang="en-US" dirty="0"/>
              <a:t>with new language: </a:t>
            </a:r>
            <a:r>
              <a:rPr lang="en-US" dirty="0">
                <a:solidFill>
                  <a:srgbClr val="FF0000"/>
                </a:solidFill>
              </a:rPr>
              <a:t>"[f]or all venue purposes</a:t>
            </a:r>
            <a:r>
              <a:rPr lang="en-US" dirty="0" smtClean="0">
                <a:solidFill>
                  <a:srgbClr val="FF0000"/>
                </a:solidFill>
              </a:rPr>
              <a:t>[.]"</a:t>
            </a:r>
            <a:r>
              <a:rPr lang="en-US" dirty="0" smtClean="0"/>
              <a:t> Defendants asserted </a:t>
            </a:r>
            <a:r>
              <a:rPr lang="en-US" dirty="0"/>
              <a:t>that the effect of </a:t>
            </a:r>
            <a:r>
              <a:rPr lang="en-US" dirty="0" smtClean="0"/>
              <a:t>the </a:t>
            </a:r>
            <a:r>
              <a:rPr lang="en-US" dirty="0"/>
              <a:t>changes </a:t>
            </a:r>
            <a:r>
              <a:rPr lang="en-US" dirty="0" smtClean="0"/>
              <a:t>were </a:t>
            </a:r>
            <a:r>
              <a:rPr lang="en-US" dirty="0"/>
              <a:t>that </a:t>
            </a:r>
            <a:r>
              <a:rPr lang="en-US" dirty="0" smtClean="0"/>
              <a:t>1391(c</a:t>
            </a:r>
            <a:r>
              <a:rPr lang="en-US" dirty="0"/>
              <a:t>) no longer provides for the definition of the term "resides" in </a:t>
            </a:r>
            <a:r>
              <a:rPr lang="en-US" dirty="0" smtClean="0"/>
              <a:t>1400(b</a:t>
            </a:r>
            <a:r>
              <a:rPr lang="en-US" dirty="0"/>
              <a:t>).</a:t>
            </a:r>
          </a:p>
          <a:p>
            <a:r>
              <a:rPr lang="en-US" dirty="0"/>
              <a:t>District court found that because </a:t>
            </a:r>
            <a:r>
              <a:rPr lang="en-US" i="1" dirty="0"/>
              <a:t>VE Holding</a:t>
            </a:r>
            <a:r>
              <a:rPr lang="en-US" dirty="0"/>
              <a:t> held that Congress intended the prior wording used in Section 1391(c) to give meaning to the residency requirements in Section 1400(b), and that if anything, the 2011 amendments to this portion of Section 1391(c) served to further broaden the applicability of the statute.</a:t>
            </a:r>
          </a:p>
          <a:p>
            <a:pPr lvl="1"/>
            <a:r>
              <a:rPr lang="en-US" dirty="0"/>
              <a:t>Interestingly, the court also relied on legislative history. The House of Representatives Report on the Act states that it intended to expand Section 1391(c) to "apply to all </a:t>
            </a:r>
            <a:r>
              <a:rPr lang="en-US" dirty="0" smtClean="0"/>
              <a:t>venue</a:t>
            </a:r>
            <a:r>
              <a:rPr lang="en-US" dirty="0"/>
              <a:t>[ ]statutes, including venue provisions that appear elsewhere in the United States Code." H.R. Rep. No. 112-10, at 20 (2011).</a:t>
            </a:r>
          </a:p>
          <a:p>
            <a:endParaRPr lang="en-US" dirty="0"/>
          </a:p>
        </p:txBody>
      </p:sp>
    </p:spTree>
    <p:extLst>
      <p:ext uri="{BB962C8B-B14F-4D97-AF65-F5344CB8AC3E}">
        <p14:creationId xmlns:p14="http://schemas.microsoft.com/office/powerpoint/2010/main" val="779011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5212" y="533400"/>
            <a:ext cx="8686801" cy="6019800"/>
          </a:xfrm>
        </p:spPr>
        <p:txBody>
          <a:bodyPr>
            <a:normAutofit/>
          </a:bodyPr>
          <a:lstStyle/>
          <a:p>
            <a:r>
              <a:rPr lang="en-US" dirty="0"/>
              <a:t>Congress also altered Section 1391(a) to read as follows:</a:t>
            </a:r>
          </a:p>
          <a:p>
            <a:pPr lvl="1"/>
            <a:r>
              <a:rPr lang="en-US" dirty="0"/>
              <a:t>(a) Applicability of section.--Except as otherwise provided by law—</a:t>
            </a:r>
          </a:p>
          <a:p>
            <a:pPr lvl="2"/>
            <a:r>
              <a:rPr lang="en-US" dirty="0"/>
              <a:t>(1) this section shall govern the venue of all civil actions brought in district courts of the United States; and</a:t>
            </a:r>
          </a:p>
          <a:p>
            <a:pPr lvl="2"/>
            <a:r>
              <a:rPr lang="en-US" dirty="0"/>
              <a:t>(2) the proper venue for a civil action shall be determined without regard to whether the action is local or transitory in nature.</a:t>
            </a:r>
          </a:p>
          <a:p>
            <a:r>
              <a:rPr lang="en-US" dirty="0" smtClean="0"/>
              <a:t>Defendants also argued the </a:t>
            </a:r>
            <a:r>
              <a:rPr lang="en-US" dirty="0"/>
              <a:t>fact that as amended in 2011, Section 1391's "[a]</a:t>
            </a:r>
            <a:r>
              <a:rPr lang="en-US" dirty="0" err="1"/>
              <a:t>pplicability</a:t>
            </a:r>
            <a:r>
              <a:rPr lang="en-US" dirty="0"/>
              <a:t>" section (Section 1391(a)) now states that Section 1391's terms apply "[e]</a:t>
            </a:r>
            <a:r>
              <a:rPr lang="en-US" dirty="0" err="1"/>
              <a:t>xcept</a:t>
            </a:r>
            <a:r>
              <a:rPr lang="en-US" dirty="0"/>
              <a:t> as otherwise provided by law</a:t>
            </a:r>
            <a:r>
              <a:rPr lang="en-US" dirty="0" smtClean="0"/>
              <a:t>[.]“</a:t>
            </a:r>
          </a:p>
          <a:p>
            <a:r>
              <a:rPr lang="en-US" dirty="0" smtClean="0"/>
              <a:t>Court found that because </a:t>
            </a:r>
            <a:r>
              <a:rPr lang="en-US" i="1" dirty="0" smtClean="0"/>
              <a:t>VE Holding</a:t>
            </a:r>
            <a:r>
              <a:rPr lang="en-US" dirty="0" smtClean="0"/>
              <a:t> found there was no conflict between the sections that 1400(b) did not “provide otherwise” as defined in the amended Section 1391(a)</a:t>
            </a:r>
          </a:p>
          <a:p>
            <a:r>
              <a:rPr lang="en-US" dirty="0" smtClean="0"/>
              <a:t>TC Heartland objected, but the R&amp;R was adopted by district judge. </a:t>
            </a:r>
            <a:endParaRPr lang="en-US" dirty="0"/>
          </a:p>
        </p:txBody>
      </p:sp>
    </p:spTree>
    <p:extLst>
      <p:ext uri="{BB962C8B-B14F-4D97-AF65-F5344CB8AC3E}">
        <p14:creationId xmlns:p14="http://schemas.microsoft.com/office/powerpoint/2010/main" val="371595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228600"/>
            <a:ext cx="8686801" cy="1066800"/>
          </a:xfrm>
        </p:spPr>
        <p:txBody>
          <a:bodyPr/>
          <a:lstStyle/>
          <a:p>
            <a:r>
              <a:rPr lang="en-US" i="1" dirty="0" smtClean="0"/>
              <a:t>TC Heartland </a:t>
            </a:r>
            <a:r>
              <a:rPr lang="en-US" dirty="0" smtClean="0"/>
              <a:t>@ the Federal Circuit</a:t>
            </a:r>
            <a:endParaRPr lang="en-US" dirty="0"/>
          </a:p>
        </p:txBody>
      </p:sp>
      <p:sp>
        <p:nvSpPr>
          <p:cNvPr id="3" name="Content Placeholder 2"/>
          <p:cNvSpPr>
            <a:spLocks noGrp="1"/>
          </p:cNvSpPr>
          <p:nvPr>
            <p:ph idx="1"/>
          </p:nvPr>
        </p:nvSpPr>
        <p:spPr>
          <a:xfrm>
            <a:off x="1065211" y="990600"/>
            <a:ext cx="8686801" cy="5715000"/>
          </a:xfrm>
        </p:spPr>
        <p:txBody>
          <a:bodyPr>
            <a:normAutofit fontScale="70000" lnSpcReduction="20000"/>
          </a:bodyPr>
          <a:lstStyle/>
          <a:p>
            <a:r>
              <a:rPr lang="en-US" dirty="0" smtClean="0"/>
              <a:t>Submitted a petition for a writ of mandamus </a:t>
            </a:r>
            <a:r>
              <a:rPr lang="en-US" dirty="0"/>
              <a:t>directing the United States District Court for the District of Delaware to dismiss or transfer this action to the Southern District of </a:t>
            </a:r>
            <a:r>
              <a:rPr lang="en-US" dirty="0" smtClean="0"/>
              <a:t>Indiana</a:t>
            </a:r>
          </a:p>
          <a:p>
            <a:r>
              <a:rPr lang="en-US" dirty="0" smtClean="0"/>
              <a:t>If you ever become a judge, pro-tip: don’t dis the SCOTUS. </a:t>
            </a:r>
          </a:p>
          <a:p>
            <a:pPr lvl="1"/>
            <a:r>
              <a:rPr lang="en-US" dirty="0"/>
              <a:t>Heartland </a:t>
            </a:r>
            <a:r>
              <a:rPr lang="en-US" dirty="0" smtClean="0"/>
              <a:t>cited </a:t>
            </a:r>
            <a:r>
              <a:rPr lang="en-US" dirty="0"/>
              <a:t>to a single sentence in a footnote in the Supreme Court's decision in </a:t>
            </a:r>
            <a:r>
              <a:rPr lang="en-US" i="1" dirty="0"/>
              <a:t>Atlantic Marine Construction Co. v. United States District Court for the Western District of Texas</a:t>
            </a:r>
            <a:r>
              <a:rPr lang="en-US" dirty="0"/>
              <a:t>, 134 S. Ct. 568, 577 n.2, 187 L. Ed. 2d 487 (2013), to argue "the Supreme Court showed its belief that § 1391 is not applicable to patent cases, and § 1400 is." Reply 9. </a:t>
            </a:r>
            <a:endParaRPr lang="en-US" dirty="0" smtClean="0"/>
          </a:p>
          <a:p>
            <a:pPr lvl="1"/>
            <a:r>
              <a:rPr lang="en-US" dirty="0" smtClean="0"/>
              <a:t>CAFC found Heartland's </a:t>
            </a:r>
            <a:r>
              <a:rPr lang="en-US" dirty="0"/>
              <a:t>argument </a:t>
            </a:r>
            <a:r>
              <a:rPr lang="en-US" dirty="0" smtClean="0"/>
              <a:t>missed the mark</a:t>
            </a:r>
            <a:r>
              <a:rPr lang="en-US" dirty="0"/>
              <a:t>. </a:t>
            </a:r>
            <a:r>
              <a:rPr lang="en-US" dirty="0" smtClean="0"/>
              <a:t>Noting SCOTUS’ footnote </a:t>
            </a:r>
            <a:r>
              <a:rPr lang="en-US" dirty="0"/>
              <a:t>states in its entirety: "Section 1391 governs 'venue generally</a:t>
            </a:r>
            <a:r>
              <a:rPr lang="en-US" dirty="0" smtClean="0"/>
              <a:t>,' </a:t>
            </a:r>
            <a:r>
              <a:rPr lang="en-US" dirty="0"/>
              <a:t>that is, in cases where a more specific venue provision does not apply. </a:t>
            </a:r>
            <a:r>
              <a:rPr lang="en-US" dirty="0" smtClean="0"/>
              <a:t>(</a:t>
            </a:r>
            <a:r>
              <a:rPr lang="en-US" dirty="0"/>
              <a:t>identifying proper venue for copyright and patent suits)." </a:t>
            </a:r>
            <a:r>
              <a:rPr lang="en-US" i="1" dirty="0"/>
              <a:t>Atl. Marine Constr. Co.</a:t>
            </a:r>
            <a:r>
              <a:rPr lang="en-US" dirty="0"/>
              <a:t>, 134 S. Ct. at 577 n.2</a:t>
            </a:r>
            <a:r>
              <a:rPr lang="en-US" dirty="0" smtClean="0"/>
              <a:t>.</a:t>
            </a:r>
          </a:p>
          <a:p>
            <a:r>
              <a:rPr lang="en-US" dirty="0" smtClean="0"/>
              <a:t>“It </a:t>
            </a:r>
            <a:r>
              <a:rPr lang="en-US" dirty="0"/>
              <a:t>is undisputed that § 1400 is a specific venue provision pertaining to patent infringement suits. But what Heartland overlooks, and what </a:t>
            </a:r>
            <a:r>
              <a:rPr lang="en-US" i="1" dirty="0"/>
              <a:t>Atlantic Marine</a:t>
            </a:r>
            <a:r>
              <a:rPr lang="en-US" dirty="0"/>
              <a:t> does not address, is that § 1400(b) states that venue is appropriate for a patent infringement suit "where the defendant resides" without defining what "resides" means when the defendant is a corporation. The general statement in this footnote is completely accurate, but cannot be transmogrified into the argument made by Heartland. "[T]he general statute, § 1391(c), expressly reads itself into the specific statute, § 1400(b)," "only operates to define a term in § 1400(b),"    and does not "conflict with § 1400(b)." </a:t>
            </a:r>
            <a:r>
              <a:rPr lang="en-US" i="1" dirty="0"/>
              <a:t>VE Holding</a:t>
            </a:r>
            <a:r>
              <a:rPr lang="en-US" dirty="0"/>
              <a:t>, 917 F.2d at </a:t>
            </a:r>
            <a:r>
              <a:rPr lang="en-US" dirty="0" smtClean="0"/>
              <a:t>1580.”</a:t>
            </a:r>
          </a:p>
          <a:p>
            <a:r>
              <a:rPr lang="en-US" dirty="0" smtClean="0"/>
              <a:t>Also relied on legislative history:</a:t>
            </a:r>
          </a:p>
          <a:p>
            <a:pPr lvl="1"/>
            <a:r>
              <a:rPr lang="en-US" dirty="0" smtClean="0"/>
              <a:t>Congressional </a:t>
            </a:r>
            <a:r>
              <a:rPr lang="en-US" dirty="0"/>
              <a:t>reports have repeatedly recognized that </a:t>
            </a:r>
            <a:r>
              <a:rPr lang="en-US" i="1" dirty="0"/>
              <a:t>VE Holding</a:t>
            </a:r>
            <a:r>
              <a:rPr lang="en-US" dirty="0"/>
              <a:t> is the prevailing law. </a:t>
            </a:r>
            <a:r>
              <a:rPr lang="en-US" i="1" dirty="0"/>
              <a:t>See</a:t>
            </a:r>
            <a:r>
              <a:rPr lang="en-US" dirty="0"/>
              <a:t> H.R. Rep. No. 110-314, at 39-40 (2007); S. Rep. No. 110-259, at 25 (2008); H.R. Rep. No. 114-235, at 34 (2015) </a:t>
            </a:r>
            <a:r>
              <a:rPr lang="en-US" dirty="0" smtClean="0"/>
              <a:t> </a:t>
            </a:r>
            <a:r>
              <a:rPr lang="en-US" dirty="0"/>
              <a:t>(stating that "Congress must correct" our holding in </a:t>
            </a:r>
            <a:r>
              <a:rPr lang="en-US" i="1" dirty="0"/>
              <a:t>VE Holding</a:t>
            </a:r>
            <a:r>
              <a:rPr lang="en-US" dirty="0"/>
              <a:t> by amending § 1400); </a:t>
            </a:r>
            <a:r>
              <a:rPr lang="en-US" i="1" dirty="0"/>
              <a:t>cf.</a:t>
            </a:r>
            <a:r>
              <a:rPr lang="en-US" dirty="0"/>
              <a:t> Venue Equity and Non-Uniformity Elimination Act of 2016, S. 2733, 114th Cong. § 2(a) (2016</a:t>
            </a:r>
            <a:r>
              <a:rPr lang="en-US" dirty="0" smtClean="0"/>
              <a:t>).</a:t>
            </a:r>
          </a:p>
          <a:p>
            <a:r>
              <a:rPr lang="en-US" dirty="0" smtClean="0"/>
              <a:t>“Even </a:t>
            </a:r>
            <a:r>
              <a:rPr lang="en-US" dirty="0"/>
              <a:t>if Congress' 2011 amendments were meant to capture existing federal common law, as Heartland argues, regarding the definition of corporate residence </a:t>
            </a:r>
            <a:r>
              <a:rPr lang="en-US" dirty="0" smtClean="0"/>
              <a:t>for </a:t>
            </a:r>
            <a:r>
              <a:rPr lang="en-US" dirty="0"/>
              <a:t>venue in patent suits, </a:t>
            </a:r>
            <a:r>
              <a:rPr lang="en-US" i="1" dirty="0"/>
              <a:t>Fourco</a:t>
            </a:r>
            <a:r>
              <a:rPr lang="en-US" dirty="0"/>
              <a:t> was not and is not the prevailing law that would have been captured. We reject Heartland's argument that in 2011 Congress codified the common law regarding venue in patent suits as described in </a:t>
            </a:r>
            <a:r>
              <a:rPr lang="en-US" i="1" dirty="0"/>
              <a:t>Fourco</a:t>
            </a:r>
            <a:r>
              <a:rPr lang="en-US" dirty="0" smtClean="0"/>
              <a:t>.”</a:t>
            </a:r>
            <a:endParaRPr lang="en-US" dirty="0"/>
          </a:p>
        </p:txBody>
      </p:sp>
    </p:spTree>
    <p:extLst>
      <p:ext uri="{BB962C8B-B14F-4D97-AF65-F5344CB8AC3E}">
        <p14:creationId xmlns:p14="http://schemas.microsoft.com/office/powerpoint/2010/main" val="2821876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TC Heartland LLC v. Kraft Foods Grp. Brands LLC</a:t>
            </a:r>
            <a:endParaRPr lang="en-US" i="1" dirty="0"/>
          </a:p>
        </p:txBody>
      </p:sp>
      <p:sp>
        <p:nvSpPr>
          <p:cNvPr id="3" name="Content Placeholder 2"/>
          <p:cNvSpPr>
            <a:spLocks noGrp="1"/>
          </p:cNvSpPr>
          <p:nvPr>
            <p:ph idx="1"/>
          </p:nvPr>
        </p:nvSpPr>
        <p:spPr/>
        <p:txBody>
          <a:bodyPr>
            <a:normAutofit fontScale="92500" lnSpcReduction="20000"/>
          </a:bodyPr>
          <a:lstStyle/>
          <a:p>
            <a:r>
              <a:rPr lang="en-US" dirty="0" smtClean="0"/>
              <a:t>137 S. Ct. 1514 (2017)</a:t>
            </a:r>
          </a:p>
          <a:p>
            <a:r>
              <a:rPr lang="en-US" dirty="0" smtClean="0"/>
              <a:t>Reversed the CAFC, relying on its decision in </a:t>
            </a:r>
            <a:r>
              <a:rPr lang="en-US" i="1" dirty="0"/>
              <a:t>Fourco Glass Co. v. </a:t>
            </a:r>
            <a:r>
              <a:rPr lang="en-US" i="1" dirty="0" err="1"/>
              <a:t>Transmirra</a:t>
            </a:r>
            <a:r>
              <a:rPr lang="en-US" i="1" dirty="0"/>
              <a:t> Prods. Corp.</a:t>
            </a:r>
            <a:r>
              <a:rPr lang="en-US" dirty="0"/>
              <a:t>, 353 U.S. </a:t>
            </a:r>
            <a:r>
              <a:rPr lang="en-US" dirty="0" smtClean="0"/>
              <a:t>222</a:t>
            </a:r>
            <a:r>
              <a:rPr lang="en-US" dirty="0"/>
              <a:t> </a:t>
            </a:r>
            <a:r>
              <a:rPr lang="en-US" dirty="0" smtClean="0"/>
              <a:t>(1956</a:t>
            </a:r>
            <a:r>
              <a:rPr lang="en-US" dirty="0"/>
              <a:t>)</a:t>
            </a:r>
          </a:p>
          <a:p>
            <a:pPr lvl="1"/>
            <a:r>
              <a:rPr lang="en-US" dirty="0" smtClean="0"/>
              <a:t>Noted that neither party had asked </a:t>
            </a:r>
            <a:r>
              <a:rPr lang="en-US" dirty="0" smtClean="0"/>
              <a:t>SCOTUS to reconsider the </a:t>
            </a:r>
            <a:r>
              <a:rPr lang="en-US" i="1" dirty="0" smtClean="0"/>
              <a:t>Fourco</a:t>
            </a:r>
            <a:r>
              <a:rPr lang="en-US" i="1" dirty="0"/>
              <a:t> </a:t>
            </a:r>
            <a:r>
              <a:rPr lang="en-US" dirty="0" smtClean="0"/>
              <a:t>holding</a:t>
            </a:r>
          </a:p>
          <a:p>
            <a:r>
              <a:rPr lang="en-US" dirty="0" smtClean="0"/>
              <a:t>Figured “</a:t>
            </a:r>
            <a:r>
              <a:rPr lang="en-US" dirty="0"/>
              <a:t>the only question </a:t>
            </a:r>
            <a:r>
              <a:rPr lang="en-US" dirty="0" smtClean="0"/>
              <a:t>[it] must </a:t>
            </a:r>
            <a:r>
              <a:rPr lang="en-US" dirty="0"/>
              <a:t>answer is whether Congress changed the meaning of §1400(b) when it amended §1391</a:t>
            </a:r>
            <a:r>
              <a:rPr lang="en-US" dirty="0" smtClean="0"/>
              <a:t>.”</a:t>
            </a:r>
          </a:p>
          <a:p>
            <a:pPr lvl="1"/>
            <a:r>
              <a:rPr lang="en-US" dirty="0" smtClean="0"/>
              <a:t>Found no material difference between </a:t>
            </a:r>
            <a:r>
              <a:rPr lang="en-US" dirty="0"/>
              <a:t> the current </a:t>
            </a:r>
            <a:r>
              <a:rPr lang="en-US" dirty="0" smtClean="0"/>
              <a:t>version of §1391(c) providing a </a:t>
            </a:r>
            <a:r>
              <a:rPr lang="en-US" dirty="0"/>
              <a:t>default rule that applies “[f]or all venue purposes</a:t>
            </a:r>
            <a:r>
              <a:rPr lang="en-US" dirty="0" smtClean="0"/>
              <a:t>,” and </a:t>
            </a:r>
            <a:r>
              <a:rPr lang="en-US" dirty="0"/>
              <a:t>the version at issue in </a:t>
            </a:r>
            <a:r>
              <a:rPr lang="en-US" i="1" dirty="0"/>
              <a:t>Fourco </a:t>
            </a:r>
            <a:r>
              <a:rPr lang="en-US" dirty="0" smtClean="0"/>
              <a:t>providing </a:t>
            </a:r>
            <a:r>
              <a:rPr lang="en-US" dirty="0"/>
              <a:t>a default rule that applied “for venue purposes</a:t>
            </a:r>
            <a:r>
              <a:rPr lang="en-US" dirty="0" smtClean="0"/>
              <a:t>.”</a:t>
            </a:r>
          </a:p>
          <a:p>
            <a:pPr lvl="1"/>
            <a:r>
              <a:rPr lang="en-US" dirty="0" smtClean="0"/>
              <a:t>Also noted that the current version provides for a savings clause: </a:t>
            </a:r>
            <a:r>
              <a:rPr lang="en-US" dirty="0"/>
              <a:t>“otherwise provided by law</a:t>
            </a:r>
            <a:r>
              <a:rPr lang="en-US" dirty="0" smtClean="0"/>
              <a:t>.” The </a:t>
            </a:r>
            <a:r>
              <a:rPr lang="en-US" dirty="0"/>
              <a:t>saving clause expressly contemplates that certain venue statutes may retain definitions of “resides” that conflict with its default definition.</a:t>
            </a:r>
            <a:endParaRPr lang="en-US" dirty="0"/>
          </a:p>
          <a:p>
            <a:r>
              <a:rPr lang="en-US" dirty="0" smtClean="0"/>
              <a:t>Threw any legislative history argument in the trash with the quote: </a:t>
            </a:r>
          </a:p>
          <a:p>
            <a:pPr lvl="2"/>
            <a:r>
              <a:rPr lang="en-US" dirty="0" smtClean="0"/>
              <a:t>“</a:t>
            </a:r>
            <a:r>
              <a:rPr lang="en-US" dirty="0"/>
              <a:t>When Congress intends to effect a change of that kind, it ordinarily provides a relatively clear indication of its intent in the text of the amended provision</a:t>
            </a:r>
            <a:r>
              <a:rPr lang="en-US" dirty="0" smtClean="0"/>
              <a:t>.”</a:t>
            </a:r>
            <a:endParaRPr lang="en-US" dirty="0"/>
          </a:p>
        </p:txBody>
      </p:sp>
    </p:spTree>
    <p:extLst>
      <p:ext uri="{BB962C8B-B14F-4D97-AF65-F5344CB8AC3E}">
        <p14:creationId xmlns:p14="http://schemas.microsoft.com/office/powerpoint/2010/main" val="2772895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we are now:</a:t>
            </a:r>
            <a:endParaRPr lang="en-US" dirty="0"/>
          </a:p>
        </p:txBody>
      </p:sp>
      <p:sp>
        <p:nvSpPr>
          <p:cNvPr id="3" name="Content Placeholder 2"/>
          <p:cNvSpPr>
            <a:spLocks noGrp="1"/>
          </p:cNvSpPr>
          <p:nvPr>
            <p:ph idx="1"/>
          </p:nvPr>
        </p:nvSpPr>
        <p:spPr/>
        <p:txBody>
          <a:bodyPr/>
          <a:lstStyle/>
          <a:p>
            <a:r>
              <a:rPr lang="en-US" dirty="0"/>
              <a:t>Section 1400(B):</a:t>
            </a:r>
          </a:p>
          <a:p>
            <a:pPr lvl="1"/>
            <a:r>
              <a:rPr lang="en-US" dirty="0" smtClean="0"/>
              <a:t>(1) Any </a:t>
            </a:r>
            <a:r>
              <a:rPr lang="en-US" dirty="0"/>
              <a:t>civil action for patent infringement may be brought in the judicial district where the defendant </a:t>
            </a:r>
            <a:r>
              <a:rPr lang="en-US" dirty="0" smtClean="0"/>
              <a:t>resides;</a:t>
            </a:r>
          </a:p>
          <a:p>
            <a:pPr lvl="2"/>
            <a:r>
              <a:rPr lang="en-US" dirty="0" smtClean="0"/>
              <a:t>Resides = place of incorporation or headquarters</a:t>
            </a:r>
          </a:p>
          <a:p>
            <a:pPr lvl="1"/>
            <a:r>
              <a:rPr lang="en-US" dirty="0" smtClean="0"/>
              <a:t>(2) where </a:t>
            </a:r>
            <a:r>
              <a:rPr lang="en-US" dirty="0"/>
              <a:t>the defendant has committed acts of infringement and has a regular and established place of business</a:t>
            </a:r>
            <a:r>
              <a:rPr lang="en-US" dirty="0" smtClean="0"/>
              <a:t>.“</a:t>
            </a:r>
          </a:p>
          <a:p>
            <a:pPr lvl="2"/>
            <a:r>
              <a:rPr lang="en-US" dirty="0" smtClean="0"/>
              <a:t>But what is “regular and established place of business?”</a:t>
            </a:r>
          </a:p>
          <a:p>
            <a:pPr lvl="2"/>
            <a:r>
              <a:rPr lang="en-US" dirty="0" smtClean="0"/>
              <a:t>Lexis has two cases prior to 1990</a:t>
            </a:r>
            <a:endParaRPr lang="en-US" dirty="0"/>
          </a:p>
          <a:p>
            <a:endParaRPr lang="en-US" dirty="0"/>
          </a:p>
        </p:txBody>
      </p:sp>
    </p:spTree>
    <p:extLst>
      <p:ext uri="{BB962C8B-B14F-4D97-AF65-F5344CB8AC3E}">
        <p14:creationId xmlns:p14="http://schemas.microsoft.com/office/powerpoint/2010/main" val="77158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usiness strategy presentation">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Business strategy presentation.potx" id="{EB0D3B34-B7D6-4C45-8EC6-74593BA23307}" vid="{3C7E45A4-4E96-419A-A06F-C7909FE41FBD}"/>
    </a:ext>
  </a:extLst>
</a:theme>
</file>

<file path=ppt/theme/theme2.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FFF1070-8794-47AC-90B7-1F2E078096FF}">
  <ds:schemaRefs>
    <ds:schemaRef ds:uri="http://schemas.microsoft.com/office/2006/metadata/properties"/>
    <ds:schemaRef ds:uri="http://purl.org/dc/elements/1.1/"/>
    <ds:schemaRef ds:uri="http://schemas.microsoft.com/office/2006/documentManagement/types"/>
    <ds:schemaRef ds:uri="http://purl.org/dc/terms/"/>
    <ds:schemaRef ds:uri="http://purl.org/dc/dcmitype/"/>
    <ds:schemaRef ds:uri="http://schemas.microsoft.com/office/infopath/2007/PartnerControls"/>
    <ds:schemaRef ds:uri="http://www.w3.org/XML/1998/namespace"/>
    <ds:schemaRef ds:uri="http://schemas.openxmlformats.org/package/2006/metadata/core-properties"/>
    <ds:schemaRef ds:uri="40262f94-9f35-4ac3-9a90-690165a166b7"/>
    <ds:schemaRef ds:uri="a4f35948-e619-41b3-aa29-22878b09cfd2"/>
  </ds:schemaRefs>
</ds:datastoreItem>
</file>

<file path=customXml/itemProps2.xml><?xml version="1.0" encoding="utf-8"?>
<ds:datastoreItem xmlns:ds="http://schemas.openxmlformats.org/officeDocument/2006/customXml" ds:itemID="{7CB30B94-6D3B-4C91-947C-5EB8E8EFFE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53E1689-1E09-4ADC-A5E7-6718BF79A8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strategy presentation</Template>
  <TotalTime>1014</TotalTime>
  <Words>2726</Words>
  <Application>Microsoft Office PowerPoint</Application>
  <PresentationFormat>Custom</PresentationFormat>
  <Paragraphs>246</Paragraphs>
  <Slides>33</Slides>
  <Notes>33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Century Gothic</vt:lpstr>
      <vt:lpstr>Palatino Linotype</vt:lpstr>
      <vt:lpstr>Business strategy presentation</vt:lpstr>
      <vt:lpstr>How to Mend Our Broken TC Heartland</vt:lpstr>
      <vt:lpstr>Roadmap </vt:lpstr>
      <vt:lpstr>Where We Were…</vt:lpstr>
      <vt:lpstr>Procedural History of TC Heartland</vt:lpstr>
      <vt:lpstr>Defendants “major change in the law”</vt:lpstr>
      <vt:lpstr>PowerPoint Presentation</vt:lpstr>
      <vt:lpstr>TC Heartland @ the Federal Circuit</vt:lpstr>
      <vt:lpstr>TC Heartland LLC v. Kraft Foods Grp. Brands LLC</vt:lpstr>
      <vt:lpstr>Where we are now:</vt:lpstr>
      <vt:lpstr>“Regular and Established Place of Business”</vt:lpstr>
      <vt:lpstr>Gilstrap, J.</vt:lpstr>
      <vt:lpstr>Gilstrap, J. (Cont.)</vt:lpstr>
      <vt:lpstr>How Are Courts dealing with Current Cases?</vt:lpstr>
      <vt:lpstr>iLife Techs., Inc. v. Nintendo of Am., Inc., </vt:lpstr>
      <vt:lpstr>Amax, Inc. v. Acco Brands Corp., </vt:lpstr>
      <vt:lpstr>Navico, Inc. v. Garmin Int'l, Inc.,</vt:lpstr>
      <vt:lpstr>Chamberlain Grp., Inc. v. Techtronic Indus. Co.,</vt:lpstr>
      <vt:lpstr>Cobalt Boats, LLC v. Sea Ray Boats, Inc., </vt:lpstr>
      <vt:lpstr> In re Sea Ray Boats, Inc., </vt:lpstr>
      <vt:lpstr>Westech Aerosol Corp. v. 3M Co.,</vt:lpstr>
      <vt:lpstr>Koninklijke Philips N.V. v. ASUSTeK Comput. Inc.,  </vt:lpstr>
      <vt:lpstr>Elbit Sys. Land v. Hughes Network Sys., LLC, </vt:lpstr>
      <vt:lpstr>Elbit Sys. Land (cont.)</vt:lpstr>
      <vt:lpstr>Applying to Omega v. CalAmp</vt:lpstr>
      <vt:lpstr>PowerPoint Presentation</vt:lpstr>
      <vt:lpstr>Multi-Defendant/District Litigation</vt:lpstr>
      <vt:lpstr> Invue Sec. Prods. v. Mobile Tech, Inc.,</vt:lpstr>
      <vt:lpstr>Logantree Lp v. Garmin Int'l, Inc.,</vt:lpstr>
      <vt:lpstr> Stone Basket Innovations, LLC v. Cook Med., LLC, </vt:lpstr>
      <vt:lpstr>McGinley v. Luv n' Care, Ltd.,</vt:lpstr>
      <vt:lpstr> QFO Labs, Inc. v. Parrot, Inc.,</vt:lpstr>
      <vt:lpstr> Infogation Corp. v. HTC Corp.,</vt:lpstr>
      <vt:lpstr> LG Corp. v. Huang Xiaowen,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Mend A Broken TC Heartland</dc:title>
  <dc:creator>bhankins@allendyer.onmicrosoft.com</dc:creator>
  <cp:lastModifiedBy>bhankins@allendyer.onmicrosoft.com</cp:lastModifiedBy>
  <cp:revision>38</cp:revision>
  <cp:lastPrinted>2017-07-26T15:37:42Z</cp:lastPrinted>
  <dcterms:created xsi:type="dcterms:W3CDTF">2017-07-26T00:54:41Z</dcterms:created>
  <dcterms:modified xsi:type="dcterms:W3CDTF">2017-07-26T17:49:33Z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74069400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