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2" r:id="rId1"/>
  </p:sldMasterIdLst>
  <p:notesMasterIdLst>
    <p:notesMasterId r:id="rId30"/>
  </p:notesMasterIdLst>
  <p:sldIdLst>
    <p:sldId id="256" r:id="rId2"/>
    <p:sldId id="258" r:id="rId3"/>
    <p:sldId id="259" r:id="rId4"/>
    <p:sldId id="260" r:id="rId5"/>
    <p:sldId id="261" r:id="rId6"/>
    <p:sldId id="262" r:id="rId7"/>
    <p:sldId id="263" r:id="rId8"/>
    <p:sldId id="264" r:id="rId9"/>
    <p:sldId id="266" r:id="rId10"/>
    <p:sldId id="267" r:id="rId11"/>
    <p:sldId id="283" r:id="rId12"/>
    <p:sldId id="284" r:id="rId13"/>
    <p:sldId id="286" r:id="rId14"/>
    <p:sldId id="265" r:id="rId15"/>
    <p:sldId id="279" r:id="rId16"/>
    <p:sldId id="280" r:id="rId17"/>
    <p:sldId id="269" r:id="rId18"/>
    <p:sldId id="270" r:id="rId19"/>
    <p:sldId id="271" r:id="rId20"/>
    <p:sldId id="272" r:id="rId21"/>
    <p:sldId id="281" r:id="rId22"/>
    <p:sldId id="282" r:id="rId23"/>
    <p:sldId id="273" r:id="rId24"/>
    <p:sldId id="274" r:id="rId25"/>
    <p:sldId id="275" r:id="rId26"/>
    <p:sldId id="276" r:id="rId27"/>
    <p:sldId id="277" r:id="rId28"/>
    <p:sldId id="278" r:id="rId29"/>
  </p:sldIdLst>
  <p:sldSz cx="9144000" cy="6858000" type="screen4x3"/>
  <p:notesSz cx="6934200" cy="9220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52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4820" cy="461010"/>
          </a:xfrm>
          <a:prstGeom prst="rect">
            <a:avLst/>
          </a:prstGeom>
        </p:spPr>
        <p:txBody>
          <a:bodyPr vert="horz" lIns="92309" tIns="46154" rIns="92309" bIns="46154" rtlCol="0"/>
          <a:lstStyle>
            <a:lvl1pPr algn="l">
              <a:defRPr sz="1200"/>
            </a:lvl1pPr>
          </a:lstStyle>
          <a:p>
            <a:endParaRPr lang="en-US"/>
          </a:p>
        </p:txBody>
      </p:sp>
      <p:sp>
        <p:nvSpPr>
          <p:cNvPr id="3" name="Date Placeholder 2"/>
          <p:cNvSpPr>
            <a:spLocks noGrp="1"/>
          </p:cNvSpPr>
          <p:nvPr>
            <p:ph type="dt" idx="1"/>
          </p:nvPr>
        </p:nvSpPr>
        <p:spPr>
          <a:xfrm>
            <a:off x="3927775" y="0"/>
            <a:ext cx="3004820" cy="461010"/>
          </a:xfrm>
          <a:prstGeom prst="rect">
            <a:avLst/>
          </a:prstGeom>
        </p:spPr>
        <p:txBody>
          <a:bodyPr vert="horz" lIns="92309" tIns="46154" rIns="92309" bIns="46154" rtlCol="0"/>
          <a:lstStyle>
            <a:lvl1pPr algn="r">
              <a:defRPr sz="1200"/>
            </a:lvl1pPr>
          </a:lstStyle>
          <a:p>
            <a:fld id="{95A80F57-2225-4D7F-B342-C0B443E259A5}" type="datetimeFigureOut">
              <a:rPr lang="en-US" smtClean="0"/>
              <a:pPr/>
              <a:t>10/10/2012</a:t>
            </a:fld>
            <a:endParaRPr lang="en-US"/>
          </a:p>
        </p:txBody>
      </p:sp>
      <p:sp>
        <p:nvSpPr>
          <p:cNvPr id="4" name="Slide Image Placeholder 3"/>
          <p:cNvSpPr>
            <a:spLocks noGrp="1" noRot="1" noChangeAspect="1"/>
          </p:cNvSpPr>
          <p:nvPr>
            <p:ph type="sldImg" idx="2"/>
          </p:nvPr>
        </p:nvSpPr>
        <p:spPr>
          <a:xfrm>
            <a:off x="1162050" y="692150"/>
            <a:ext cx="4610100" cy="3457575"/>
          </a:xfrm>
          <a:prstGeom prst="rect">
            <a:avLst/>
          </a:prstGeom>
          <a:noFill/>
          <a:ln w="12700">
            <a:solidFill>
              <a:prstClr val="black"/>
            </a:solidFill>
          </a:ln>
        </p:spPr>
        <p:txBody>
          <a:bodyPr vert="horz" lIns="92309" tIns="46154" rIns="92309" bIns="46154" rtlCol="0" anchor="ctr"/>
          <a:lstStyle/>
          <a:p>
            <a:endParaRPr lang="en-US"/>
          </a:p>
        </p:txBody>
      </p:sp>
      <p:sp>
        <p:nvSpPr>
          <p:cNvPr id="5" name="Notes Placeholder 4"/>
          <p:cNvSpPr>
            <a:spLocks noGrp="1"/>
          </p:cNvSpPr>
          <p:nvPr>
            <p:ph type="body" sz="quarter" idx="3"/>
          </p:nvPr>
        </p:nvSpPr>
        <p:spPr>
          <a:xfrm>
            <a:off x="693420" y="4379595"/>
            <a:ext cx="5547360" cy="4149090"/>
          </a:xfrm>
          <a:prstGeom prst="rect">
            <a:avLst/>
          </a:prstGeom>
        </p:spPr>
        <p:txBody>
          <a:bodyPr vert="horz" lIns="92309" tIns="46154" rIns="92309" bIns="46154"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57590"/>
            <a:ext cx="3004820" cy="461010"/>
          </a:xfrm>
          <a:prstGeom prst="rect">
            <a:avLst/>
          </a:prstGeom>
        </p:spPr>
        <p:txBody>
          <a:bodyPr vert="horz" lIns="92309" tIns="46154" rIns="92309" bIns="46154" rtlCol="0" anchor="b"/>
          <a:lstStyle>
            <a:lvl1pPr algn="l">
              <a:defRPr sz="1200"/>
            </a:lvl1pPr>
          </a:lstStyle>
          <a:p>
            <a:endParaRPr lang="en-US"/>
          </a:p>
        </p:txBody>
      </p:sp>
      <p:sp>
        <p:nvSpPr>
          <p:cNvPr id="7" name="Slide Number Placeholder 6"/>
          <p:cNvSpPr>
            <a:spLocks noGrp="1"/>
          </p:cNvSpPr>
          <p:nvPr>
            <p:ph type="sldNum" sz="quarter" idx="5"/>
          </p:nvPr>
        </p:nvSpPr>
        <p:spPr>
          <a:xfrm>
            <a:off x="3927775" y="8757590"/>
            <a:ext cx="3004820" cy="461010"/>
          </a:xfrm>
          <a:prstGeom prst="rect">
            <a:avLst/>
          </a:prstGeom>
        </p:spPr>
        <p:txBody>
          <a:bodyPr vert="horz" lIns="92309" tIns="46154" rIns="92309" bIns="46154" rtlCol="0" anchor="b"/>
          <a:lstStyle>
            <a:lvl1pPr algn="r">
              <a:defRPr sz="1200"/>
            </a:lvl1pPr>
          </a:lstStyle>
          <a:p>
            <a:fld id="{59666D89-4084-4E8A-8C1A-80E898EC22C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CD4F2F24-DD84-43D0-AD4B-A94FD2DF9B34}" type="datetime1">
              <a:rPr lang="en-US" smtClean="0"/>
              <a:pPr/>
              <a:t>10/10/2012</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2A7B329A-591F-4804-89D8-26B76C6D36C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A10040-AEDA-4938-BF65-A516FD801EC5}" type="datetime1">
              <a:rPr lang="en-US" smtClean="0"/>
              <a:pPr/>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B329A-591F-4804-89D8-26B76C6D36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1B93B58-0F12-4581-B13D-E52371C1BAEE}" type="datetime1">
              <a:rPr lang="en-US" smtClean="0"/>
              <a:pPr/>
              <a:t>10/10/2012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B329A-591F-4804-89D8-26B76C6D36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E2718B81-05FD-4594-A4B8-EBB5CA97969C}" type="datetime1">
              <a:rPr lang="en-US" smtClean="0"/>
              <a:pPr/>
              <a:t>10/10/2012</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2A7B329A-591F-4804-89D8-26B76C6D36C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0DF44900-6F88-465D-B0C7-20A13B7DBAED}" type="datetime1">
              <a:rPr lang="en-US" smtClean="0"/>
              <a:pPr/>
              <a:t>10/10/2012</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2A7B329A-591F-4804-89D8-26B76C6D36C8}"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49C801AB-F06F-4D5E-B951-A04DB4AFB6C3}" type="datetime1">
              <a:rPr lang="en-US" smtClean="0"/>
              <a:pPr/>
              <a:t>10/10/2012</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A7B329A-591F-4804-89D8-26B76C6D36C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3AC9FDB7-5ACA-4B71-A487-16B8C0CC6B84}" type="datetime1">
              <a:rPr lang="en-US" smtClean="0"/>
              <a:pPr/>
              <a:t>10/10/2012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2A7B329A-591F-4804-89D8-26B76C6D36C8}"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F7FE948-8A4D-457D-A3D1-5AF6B02FC832}" type="datetime1">
              <a:rPr lang="en-US" smtClean="0"/>
              <a:pPr/>
              <a:t>10/10/2012</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A7B329A-591F-4804-89D8-26B76C6D36C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F482C9E-FED9-48F5-B1F7-E73317B44754}" type="datetime1">
              <a:rPr lang="en-US" smtClean="0"/>
              <a:pPr/>
              <a:t>10/10/2012</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B329A-591F-4804-89D8-26B76C6D36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3AA2125F-4F25-4B8F-A08B-F242F23DA6A8}" type="datetime1">
              <a:rPr lang="en-US" smtClean="0"/>
              <a:pPr/>
              <a:t>10/10/2012</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A7B329A-591F-4804-89D8-26B76C6D36C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B8F614A5-1A84-4BAF-B1DB-2A4D0B56CC7A}" type="datetime1">
              <a:rPr lang="en-US" smtClean="0"/>
              <a:pPr/>
              <a:t>10/10/2012</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2A7B329A-591F-4804-89D8-26B76C6D36C8}"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52EDFA8-393E-4BE3-A1D6-A1CE04F85499}" type="datetime1">
              <a:rPr lang="en-US" smtClean="0"/>
              <a:pPr/>
              <a:t>10/10/2012</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A7B329A-591F-4804-89D8-26B76C6D36C8}"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2800" dirty="0" smtClean="0">
                <a:solidFill>
                  <a:schemeClr val="tx2">
                    <a:shade val="75000"/>
                  </a:schemeClr>
                </a:solidFill>
                <a:latin typeface="+mn-lt"/>
                <a:ea typeface="+mn-ea"/>
                <a:cs typeface="+mn-cs"/>
              </a:rPr>
              <a:t>Patent challenge options AIA</a:t>
            </a:r>
            <a:endParaRPr lang="en-US" sz="2800" dirty="0">
              <a:solidFill>
                <a:schemeClr val="tx2">
                  <a:shade val="75000"/>
                </a:schemeClr>
              </a:solidFill>
              <a:latin typeface="+mn-lt"/>
              <a:ea typeface="+mn-ea"/>
              <a:cs typeface="+mn-cs"/>
            </a:endParaRPr>
          </a:p>
        </p:txBody>
      </p:sp>
      <p:sp>
        <p:nvSpPr>
          <p:cNvPr id="3" name="Subtitle 2"/>
          <p:cNvSpPr>
            <a:spLocks noGrp="1"/>
          </p:cNvSpPr>
          <p:nvPr>
            <p:ph type="subTitle" idx="1"/>
          </p:nvPr>
        </p:nvSpPr>
        <p:spPr/>
        <p:txBody>
          <a:bodyPr/>
          <a:lstStyle/>
          <a:p>
            <a:r>
              <a:rPr lang="en-US" dirty="0" smtClean="0"/>
              <a:t>ADDMG CLE 10/12                                              Chris Regan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a:bodyPr>
          <a:lstStyle/>
          <a:p>
            <a:r>
              <a:rPr lang="en-US" sz="1200" dirty="0" smtClean="0"/>
              <a:t>PATENT CHALLENGE OPTIONS ADDMG CLE 10/12</a:t>
            </a:r>
            <a:endParaRPr lang="en-US" sz="1200" dirty="0"/>
          </a:p>
        </p:txBody>
      </p:sp>
      <p:sp>
        <p:nvSpPr>
          <p:cNvPr id="3" name="Content Placeholder 2"/>
          <p:cNvSpPr>
            <a:spLocks noGrp="1"/>
          </p:cNvSpPr>
          <p:nvPr>
            <p:ph idx="1"/>
          </p:nvPr>
        </p:nvSpPr>
        <p:spPr/>
        <p:txBody>
          <a:bodyPr>
            <a:normAutofit/>
          </a:bodyPr>
          <a:lstStyle/>
          <a:p>
            <a:pPr>
              <a:buNone/>
            </a:pPr>
            <a:r>
              <a:rPr lang="en-US" sz="2000" b="1" dirty="0" smtClean="0"/>
              <a:t>Supplemental Examination (Date: 9/16/12)</a:t>
            </a:r>
            <a:endParaRPr lang="en-US" sz="2000" dirty="0" smtClean="0"/>
          </a:p>
          <a:p>
            <a:pPr>
              <a:buNone/>
            </a:pPr>
            <a:endParaRPr lang="en-US" sz="2000" dirty="0" smtClean="0"/>
          </a:p>
          <a:p>
            <a:pPr>
              <a:buFont typeface="Wingdings" pitchFamily="2" charset="2"/>
              <a:buChar char="§"/>
            </a:pPr>
            <a:r>
              <a:rPr lang="en-US" sz="2000" u="sng" dirty="0" smtClean="0"/>
              <a:t>Patentee considerations?</a:t>
            </a:r>
            <a:endParaRPr lang="en-US" sz="2000" dirty="0" smtClean="0"/>
          </a:p>
          <a:p>
            <a:pPr lvl="1">
              <a:buFont typeface="Wingdings" pitchFamily="2" charset="2"/>
              <a:buChar char="§"/>
            </a:pPr>
            <a:r>
              <a:rPr lang="en-US" sz="1800" dirty="0" smtClean="0"/>
              <a:t>Intended to provide patentee way to remove potential inequitable conduct, less significant in view of new “but for” test</a:t>
            </a:r>
          </a:p>
          <a:p>
            <a:pPr lvl="1">
              <a:buFont typeface="Wingdings" pitchFamily="2" charset="2"/>
              <a:buChar char="§"/>
            </a:pPr>
            <a:r>
              <a:rPr lang="en-US" sz="1800" dirty="0" smtClean="0"/>
              <a:t>If commit material fraud (lower than IE) referred to US Attorney General </a:t>
            </a:r>
          </a:p>
          <a:p>
            <a:pPr lvl="1">
              <a:buFont typeface="Wingdings" pitchFamily="2" charset="2"/>
              <a:buChar char="§"/>
            </a:pPr>
            <a:endParaRPr lang="en-US" sz="2400" dirty="0" smtClean="0"/>
          </a:p>
          <a:p>
            <a:endParaRPr lang="en-US" sz="2800" dirty="0" smtClean="0"/>
          </a:p>
          <a:p>
            <a:endParaRPr lang="en-US" sz="2800" dirty="0" smtClean="0"/>
          </a:p>
          <a:p>
            <a:pPr algn="ctr">
              <a:buNone/>
            </a:pPr>
            <a:r>
              <a:rPr lang="en-US" sz="2800" dirty="0" smtClean="0"/>
              <a:t>End of Paper Submissions</a:t>
            </a:r>
            <a:endParaRPr lang="en-US" sz="2800" dirty="0"/>
          </a:p>
        </p:txBody>
      </p:sp>
      <p:sp>
        <p:nvSpPr>
          <p:cNvPr id="4" name="Slide Number Placeholder 3"/>
          <p:cNvSpPr>
            <a:spLocks noGrp="1"/>
          </p:cNvSpPr>
          <p:nvPr>
            <p:ph type="sldNum" sz="quarter" idx="12"/>
          </p:nvPr>
        </p:nvSpPr>
        <p:spPr/>
        <p:txBody>
          <a:bodyPr/>
          <a:lstStyle/>
          <a:p>
            <a:fld id="{2A7B329A-591F-4804-89D8-26B76C6D36C8}"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a:bodyPr>
          <a:lstStyle/>
          <a:p>
            <a:r>
              <a:rPr lang="en-US" sz="1200" dirty="0" smtClean="0"/>
              <a:t>PATENT CHALLENGE OPTIONS ADDMG CLE 10/12</a:t>
            </a:r>
            <a:endParaRPr lang="en-US" sz="1200" dirty="0"/>
          </a:p>
        </p:txBody>
      </p:sp>
      <p:sp>
        <p:nvSpPr>
          <p:cNvPr id="3" name="Content Placeholder 2"/>
          <p:cNvSpPr>
            <a:spLocks noGrp="1"/>
          </p:cNvSpPr>
          <p:nvPr>
            <p:ph idx="1"/>
          </p:nvPr>
        </p:nvSpPr>
        <p:spPr/>
        <p:txBody>
          <a:bodyPr>
            <a:normAutofit lnSpcReduction="10000"/>
          </a:bodyPr>
          <a:lstStyle/>
          <a:p>
            <a:pPr>
              <a:buNone/>
            </a:pPr>
            <a:r>
              <a:rPr lang="en-US" sz="2000" b="1" dirty="0" smtClean="0"/>
              <a:t> </a:t>
            </a:r>
            <a:r>
              <a:rPr lang="en-US" sz="2400" b="1" dirty="0" smtClean="0"/>
              <a:t>Joint Research Agreement changes (Date: 3/16/13)</a:t>
            </a:r>
            <a:endParaRPr lang="en-US" sz="2400" dirty="0" smtClean="0"/>
          </a:p>
          <a:p>
            <a:pPr>
              <a:buNone/>
            </a:pPr>
            <a:endParaRPr lang="en-US" sz="2000" dirty="0" smtClean="0"/>
          </a:p>
          <a:p>
            <a:pPr>
              <a:buFont typeface="Wingdings" pitchFamily="2" charset="2"/>
              <a:buChar char="§"/>
            </a:pPr>
            <a:r>
              <a:rPr lang="en-US" sz="2400" dirty="0" smtClean="0"/>
              <a:t>CREATE act of 2004</a:t>
            </a:r>
          </a:p>
          <a:p>
            <a:pPr lvl="1">
              <a:buFont typeface="Wingdings" pitchFamily="2" charset="2"/>
              <a:buChar char="§"/>
            </a:pPr>
            <a:r>
              <a:rPr lang="en-US" sz="2000" dirty="0" smtClean="0"/>
              <a:t>Removed prior art for common ownership as of the date of invention and only for obviousness</a:t>
            </a:r>
            <a:endParaRPr lang="en-US" sz="2600" dirty="0" smtClean="0"/>
          </a:p>
          <a:p>
            <a:pPr>
              <a:buFont typeface="Wingdings" pitchFamily="2" charset="2"/>
              <a:buChar char="§"/>
            </a:pPr>
            <a:endParaRPr lang="en-US" sz="2600" dirty="0" smtClean="0"/>
          </a:p>
          <a:p>
            <a:pPr>
              <a:buFont typeface="Wingdings" pitchFamily="2" charset="2"/>
              <a:buChar char="§"/>
            </a:pPr>
            <a:r>
              <a:rPr lang="en-US" sz="2600" dirty="0" smtClean="0"/>
              <a:t>Common Ownership Under Joint Research Agreements</a:t>
            </a:r>
          </a:p>
          <a:p>
            <a:pPr lvl="1">
              <a:buFont typeface="Wingdings" pitchFamily="2" charset="2"/>
              <a:buChar char="§"/>
            </a:pPr>
            <a:r>
              <a:rPr lang="en-US" sz="1800" dirty="0" smtClean="0"/>
              <a:t>Under First Inventor To File, the date of the </a:t>
            </a:r>
            <a:r>
              <a:rPr lang="en-US" sz="1800" dirty="0" smtClean="0">
                <a:solidFill>
                  <a:srgbClr val="FF0000"/>
                </a:solidFill>
              </a:rPr>
              <a:t>agreement need only be before the filing date</a:t>
            </a:r>
            <a:r>
              <a:rPr lang="en-US" sz="1800" dirty="0" smtClean="0"/>
              <a:t> (not before the invention)</a:t>
            </a:r>
          </a:p>
          <a:p>
            <a:pPr lvl="1">
              <a:buFont typeface="Wingdings" pitchFamily="2" charset="2"/>
              <a:buChar char="§"/>
            </a:pPr>
            <a:r>
              <a:rPr lang="en-US" sz="1800" dirty="0" smtClean="0"/>
              <a:t>Prior art exception for “subject matter disclosed and the claimed invention, not later than the effective filing date, were owned by the same person or subject to an obligation of assignment to the same person.” </a:t>
            </a:r>
            <a:r>
              <a:rPr lang="en-US" sz="1800" dirty="0" smtClean="0">
                <a:solidFill>
                  <a:srgbClr val="FF0000"/>
                </a:solidFill>
              </a:rPr>
              <a:t>(Prior art removed for novelty too)</a:t>
            </a:r>
          </a:p>
          <a:p>
            <a:pPr lvl="1">
              <a:buFont typeface="Wingdings" pitchFamily="2" charset="2"/>
              <a:buChar char="§"/>
            </a:pPr>
            <a:endParaRPr lang="en-US" sz="1800" dirty="0" smtClean="0"/>
          </a:p>
          <a:p>
            <a:pPr lvl="1">
              <a:buFont typeface="Wingdings" pitchFamily="2" charset="2"/>
              <a:buChar char="§"/>
            </a:pPr>
            <a:endParaRPr lang="en-US" sz="2400" dirty="0" smtClean="0"/>
          </a:p>
          <a:p>
            <a:endParaRPr lang="en-US" sz="2800" dirty="0" smtClean="0"/>
          </a:p>
          <a:p>
            <a:pPr>
              <a:buNone/>
            </a:pPr>
            <a:endParaRPr lang="en-US" sz="2800" dirty="0" smtClean="0"/>
          </a:p>
        </p:txBody>
      </p:sp>
      <p:sp>
        <p:nvSpPr>
          <p:cNvPr id="4" name="Slide Number Placeholder 3"/>
          <p:cNvSpPr>
            <a:spLocks noGrp="1"/>
          </p:cNvSpPr>
          <p:nvPr>
            <p:ph type="sldNum" sz="quarter" idx="12"/>
          </p:nvPr>
        </p:nvSpPr>
        <p:spPr/>
        <p:txBody>
          <a:bodyPr/>
          <a:lstStyle/>
          <a:p>
            <a:fld id="{2A7B329A-591F-4804-89D8-26B76C6D36C8}"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a:bodyPr>
          <a:lstStyle/>
          <a:p>
            <a:r>
              <a:rPr lang="en-US" sz="1200" dirty="0" smtClean="0"/>
              <a:t>PATENT CHALLENGE OPTIONS ADDMG CLE 10/12</a:t>
            </a:r>
            <a:endParaRPr lang="en-US" sz="1200" dirty="0"/>
          </a:p>
        </p:txBody>
      </p:sp>
      <p:sp>
        <p:nvSpPr>
          <p:cNvPr id="3" name="Content Placeholder 2"/>
          <p:cNvSpPr>
            <a:spLocks noGrp="1"/>
          </p:cNvSpPr>
          <p:nvPr>
            <p:ph idx="1"/>
          </p:nvPr>
        </p:nvSpPr>
        <p:spPr/>
        <p:txBody>
          <a:bodyPr>
            <a:normAutofit fontScale="70000" lnSpcReduction="20000"/>
          </a:bodyPr>
          <a:lstStyle/>
          <a:p>
            <a:pPr>
              <a:buNone/>
            </a:pPr>
            <a:r>
              <a:rPr lang="en-US" sz="2900" dirty="0" smtClean="0"/>
              <a:t>Common Ownership Under Joint Research Agreements (cont’d)</a:t>
            </a:r>
          </a:p>
          <a:p>
            <a:pPr lvl="1">
              <a:buFont typeface="Wingdings" pitchFamily="2" charset="2"/>
              <a:buChar char="§"/>
            </a:pPr>
            <a:endParaRPr lang="en-US" sz="2400" dirty="0" smtClean="0"/>
          </a:p>
          <a:p>
            <a:pPr lvl="1">
              <a:buFont typeface="Wingdings" pitchFamily="2" charset="2"/>
              <a:buChar char="§"/>
            </a:pPr>
            <a:r>
              <a:rPr lang="en-US" sz="2400" dirty="0" smtClean="0"/>
              <a:t>‘(1) the subject matter disclosed was developed and the claimed invention was made by, or on behalf of, 1 or more parties to a </a:t>
            </a:r>
            <a:r>
              <a:rPr lang="en-US" sz="2400" dirty="0" smtClean="0">
                <a:solidFill>
                  <a:srgbClr val="FF0000"/>
                </a:solidFill>
              </a:rPr>
              <a:t>joint research agreement that was in effect on or before the effective filing date of the claimed invention</a:t>
            </a:r>
            <a:r>
              <a:rPr lang="en-US" sz="2400" dirty="0" smtClean="0"/>
              <a:t>;</a:t>
            </a:r>
          </a:p>
          <a:p>
            <a:pPr lvl="1">
              <a:buFont typeface="Wingdings" pitchFamily="2" charset="2"/>
              <a:buChar char="§"/>
            </a:pPr>
            <a:endParaRPr lang="en-US" sz="2400" dirty="0" smtClean="0"/>
          </a:p>
          <a:p>
            <a:pPr lvl="1">
              <a:buFont typeface="Wingdings" pitchFamily="2" charset="2"/>
              <a:buChar char="§"/>
            </a:pPr>
            <a:r>
              <a:rPr lang="en-US" sz="2400" dirty="0" smtClean="0"/>
              <a:t>“’</a:t>
            </a:r>
            <a:r>
              <a:rPr lang="en-US" sz="2400" dirty="0" smtClean="0">
                <a:solidFill>
                  <a:srgbClr val="FF0000"/>
                </a:solidFill>
              </a:rPr>
              <a:t>Joint research agreement</a:t>
            </a:r>
            <a:r>
              <a:rPr lang="en-US" sz="2400" dirty="0" smtClean="0"/>
              <a:t>’ means a written contract, grant, or cooperative agreement entered into by 2 or more persons or entities for the performance of experimental, developmental, or research work in the field of the claimed invention.”</a:t>
            </a:r>
          </a:p>
          <a:p>
            <a:pPr lvl="1">
              <a:buNone/>
            </a:pPr>
            <a:endParaRPr lang="en-US" sz="2400" dirty="0" smtClean="0"/>
          </a:p>
          <a:p>
            <a:pPr lvl="1">
              <a:buFont typeface="Wingdings" pitchFamily="2" charset="2"/>
              <a:buChar char="§"/>
            </a:pPr>
            <a:r>
              <a:rPr lang="en-US" sz="2400" dirty="0" smtClean="0"/>
              <a:t>‘(2) the claimed invention was made as a result of activities undertaken within the scope of the joint research agreement; and</a:t>
            </a:r>
          </a:p>
          <a:p>
            <a:pPr lvl="1">
              <a:buFont typeface="Wingdings" pitchFamily="2" charset="2"/>
              <a:buChar char="§"/>
            </a:pPr>
            <a:endParaRPr lang="en-US" sz="2400" dirty="0" smtClean="0"/>
          </a:p>
          <a:p>
            <a:pPr lvl="1">
              <a:buFont typeface="Wingdings" pitchFamily="2" charset="2"/>
              <a:buChar char="§"/>
            </a:pPr>
            <a:r>
              <a:rPr lang="en-US" sz="2400" dirty="0" smtClean="0"/>
              <a:t>‘(3)</a:t>
            </a:r>
            <a:r>
              <a:rPr lang="en-US" sz="2400" dirty="0" smtClean="0">
                <a:solidFill>
                  <a:srgbClr val="FF0000"/>
                </a:solidFill>
              </a:rPr>
              <a:t> the application for patent for the claimed invention discloses or is amended to disclose the names of the parties to the joint research agreement.</a:t>
            </a:r>
          </a:p>
          <a:p>
            <a:pPr lvl="1">
              <a:buFont typeface="Wingdings" pitchFamily="2" charset="2"/>
              <a:buChar char="§"/>
            </a:pPr>
            <a:endParaRPr lang="en-US" sz="2400" dirty="0" smtClean="0"/>
          </a:p>
          <a:p>
            <a:endParaRPr lang="en-US" sz="2800" dirty="0" smtClean="0"/>
          </a:p>
          <a:p>
            <a:pPr>
              <a:buNone/>
            </a:pPr>
            <a:endParaRPr lang="en-US" sz="2800" dirty="0" smtClean="0"/>
          </a:p>
        </p:txBody>
      </p:sp>
      <p:sp>
        <p:nvSpPr>
          <p:cNvPr id="4" name="Slide Number Placeholder 3"/>
          <p:cNvSpPr>
            <a:spLocks noGrp="1"/>
          </p:cNvSpPr>
          <p:nvPr>
            <p:ph type="sldNum" sz="quarter" idx="12"/>
          </p:nvPr>
        </p:nvSpPr>
        <p:spPr/>
        <p:txBody>
          <a:bodyPr/>
          <a:lstStyle/>
          <a:p>
            <a:fld id="{2A7B329A-591F-4804-89D8-26B76C6D36C8}"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a:bodyPr>
          <a:lstStyle/>
          <a:p>
            <a:r>
              <a:rPr lang="en-US" sz="1200" dirty="0" smtClean="0"/>
              <a:t>PATENT CHALLENGE OPTIONS ADDMG CLE 10/12</a:t>
            </a:r>
            <a:endParaRPr lang="en-US" sz="1200" dirty="0"/>
          </a:p>
        </p:txBody>
      </p:sp>
      <p:sp>
        <p:nvSpPr>
          <p:cNvPr id="3" name="Content Placeholder 2"/>
          <p:cNvSpPr>
            <a:spLocks noGrp="1"/>
          </p:cNvSpPr>
          <p:nvPr>
            <p:ph idx="1"/>
          </p:nvPr>
        </p:nvSpPr>
        <p:spPr/>
        <p:txBody>
          <a:bodyPr>
            <a:normAutofit/>
          </a:bodyPr>
          <a:lstStyle/>
          <a:p>
            <a:pPr>
              <a:buNone/>
            </a:pPr>
            <a:r>
              <a:rPr lang="en-US" sz="2000" dirty="0" smtClean="0"/>
              <a:t>Common Ownership Under Joint Research Agreements (cont’d)</a:t>
            </a:r>
          </a:p>
          <a:p>
            <a:pPr lvl="1">
              <a:buFont typeface="Wingdings" pitchFamily="2" charset="2"/>
              <a:buChar char="§"/>
            </a:pPr>
            <a:endParaRPr lang="en-US" sz="2000" dirty="0" smtClean="0"/>
          </a:p>
          <a:p>
            <a:pPr lvl="1">
              <a:buFont typeface="Wingdings" pitchFamily="2" charset="2"/>
              <a:buChar char="§"/>
            </a:pPr>
            <a:r>
              <a:rPr lang="en-US" sz="2000" dirty="0" smtClean="0"/>
              <a:t>This applies to “disclosures appearing in applications and patents” with another inventor that have an earlier effective filing date</a:t>
            </a:r>
          </a:p>
          <a:p>
            <a:pPr lvl="1">
              <a:buFont typeface="Wingdings" pitchFamily="2" charset="2"/>
              <a:buChar char="§"/>
            </a:pPr>
            <a:endParaRPr lang="en-US" sz="2000" dirty="0" smtClean="0"/>
          </a:p>
          <a:p>
            <a:pPr lvl="1">
              <a:buFont typeface="Wingdings" pitchFamily="2" charset="2"/>
              <a:buChar char="§"/>
            </a:pPr>
            <a:r>
              <a:rPr lang="en-US" sz="2000" dirty="0" smtClean="0">
                <a:solidFill>
                  <a:srgbClr val="FF0000"/>
                </a:solidFill>
              </a:rPr>
              <a:t>Does NOT apply if: the claimed invention was patented, described in a printed publication, or in public use, on sale, or otherwise available to the public before the effective filing date of the claimed invention </a:t>
            </a:r>
          </a:p>
          <a:p>
            <a:pPr lvl="1">
              <a:buFont typeface="Wingdings" pitchFamily="2" charset="2"/>
              <a:buChar char="§"/>
            </a:pPr>
            <a:endParaRPr lang="en-US" sz="2000" dirty="0" smtClean="0"/>
          </a:p>
          <a:p>
            <a:pPr lvl="1">
              <a:buFont typeface="Wingdings" pitchFamily="2" charset="2"/>
              <a:buChar char="§"/>
            </a:pPr>
            <a:r>
              <a:rPr lang="en-US" sz="2000" dirty="0" smtClean="0"/>
              <a:t>Can buy what would otherwise be prior art</a:t>
            </a:r>
          </a:p>
          <a:p>
            <a:pPr>
              <a:buNone/>
            </a:pPr>
            <a:endParaRPr lang="en-US" sz="2800" dirty="0" smtClean="0"/>
          </a:p>
        </p:txBody>
      </p:sp>
      <p:sp>
        <p:nvSpPr>
          <p:cNvPr id="4" name="Slide Number Placeholder 3"/>
          <p:cNvSpPr>
            <a:spLocks noGrp="1"/>
          </p:cNvSpPr>
          <p:nvPr>
            <p:ph type="sldNum" sz="quarter" idx="12"/>
          </p:nvPr>
        </p:nvSpPr>
        <p:spPr/>
        <p:txBody>
          <a:bodyPr/>
          <a:lstStyle/>
          <a:p>
            <a:fld id="{2A7B329A-591F-4804-89D8-26B76C6D36C8}"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a:bodyPr>
          <a:lstStyle/>
          <a:p>
            <a:r>
              <a:rPr lang="en-US" sz="1200" dirty="0" smtClean="0"/>
              <a:t>PATENT CHALLENGE OPTIONS ADDMG CLE 10/12</a:t>
            </a:r>
            <a:endParaRPr lang="en-US" sz="1200" dirty="0"/>
          </a:p>
        </p:txBody>
      </p:sp>
      <p:sp>
        <p:nvSpPr>
          <p:cNvPr id="3" name="Content Placeholder 2"/>
          <p:cNvSpPr>
            <a:spLocks noGrp="1"/>
          </p:cNvSpPr>
          <p:nvPr>
            <p:ph idx="1"/>
          </p:nvPr>
        </p:nvSpPr>
        <p:spPr/>
        <p:txBody>
          <a:bodyPr>
            <a:normAutofit/>
          </a:bodyPr>
          <a:lstStyle/>
          <a:p>
            <a:pPr>
              <a:buNone/>
            </a:pPr>
            <a:r>
              <a:rPr lang="en-US" sz="2000" b="1" dirty="0" smtClean="0"/>
              <a:t> </a:t>
            </a:r>
            <a:r>
              <a:rPr lang="en-US" sz="2400" b="1" dirty="0" smtClean="0"/>
              <a:t>PTO Trial Options:</a:t>
            </a:r>
            <a:endParaRPr lang="en-US" sz="2000" b="1" dirty="0" smtClean="0"/>
          </a:p>
          <a:p>
            <a:pPr>
              <a:buFont typeface="Wingdings" pitchFamily="2" charset="2"/>
              <a:buChar char="§"/>
            </a:pPr>
            <a:endParaRPr lang="en-US" sz="1800" dirty="0" smtClean="0"/>
          </a:p>
          <a:p>
            <a:pPr>
              <a:buFont typeface="Wingdings" pitchFamily="2" charset="2"/>
              <a:buChar char="§"/>
            </a:pPr>
            <a:r>
              <a:rPr lang="en-US" sz="1800" dirty="0" smtClean="0"/>
              <a:t>Post Grant Review</a:t>
            </a:r>
          </a:p>
          <a:p>
            <a:pPr>
              <a:buFont typeface="Wingdings" pitchFamily="2" charset="2"/>
              <a:buChar char="§"/>
            </a:pPr>
            <a:endParaRPr lang="en-US" sz="1800" dirty="0" smtClean="0"/>
          </a:p>
          <a:p>
            <a:pPr>
              <a:buFont typeface="Wingdings" pitchFamily="2" charset="2"/>
              <a:buChar char="§"/>
            </a:pPr>
            <a:r>
              <a:rPr lang="en-US" sz="1800" dirty="0" smtClean="0"/>
              <a:t>Inter </a:t>
            </a:r>
            <a:r>
              <a:rPr lang="en-US" sz="1800" dirty="0" err="1" smtClean="0"/>
              <a:t>Partes</a:t>
            </a:r>
            <a:r>
              <a:rPr lang="en-US" sz="1800" dirty="0" smtClean="0"/>
              <a:t> Review</a:t>
            </a:r>
          </a:p>
          <a:p>
            <a:pPr>
              <a:buFont typeface="Wingdings" pitchFamily="2" charset="2"/>
              <a:buChar char="§"/>
            </a:pPr>
            <a:endParaRPr lang="en-US" sz="1800" dirty="0" smtClean="0"/>
          </a:p>
          <a:p>
            <a:pPr>
              <a:buFont typeface="Wingdings" pitchFamily="2" charset="2"/>
              <a:buChar char="§"/>
            </a:pPr>
            <a:r>
              <a:rPr lang="en-US" sz="1800" dirty="0" smtClean="0"/>
              <a:t>Covered Business Method Patent Review (CBM)</a:t>
            </a:r>
          </a:p>
          <a:p>
            <a:pPr>
              <a:buFont typeface="Wingdings" pitchFamily="2" charset="2"/>
              <a:buChar char="§"/>
            </a:pPr>
            <a:endParaRPr lang="en-US" sz="1800" dirty="0" smtClean="0"/>
          </a:p>
          <a:p>
            <a:pPr>
              <a:buFont typeface="Wingdings" pitchFamily="2" charset="2"/>
              <a:buChar char="§"/>
            </a:pPr>
            <a:r>
              <a:rPr lang="en-US" sz="1800" dirty="0" smtClean="0"/>
              <a:t>Derivation Proceeding</a:t>
            </a:r>
          </a:p>
          <a:p>
            <a:pPr>
              <a:buFont typeface="Wingdings" pitchFamily="2" charset="2"/>
              <a:buChar char="§"/>
            </a:pPr>
            <a:endParaRPr lang="en-US" sz="1800" dirty="0" smtClean="0"/>
          </a:p>
          <a:p>
            <a:pPr>
              <a:buNone/>
            </a:pPr>
            <a:endParaRPr lang="en-US" sz="2800" dirty="0"/>
          </a:p>
        </p:txBody>
      </p:sp>
      <p:sp>
        <p:nvSpPr>
          <p:cNvPr id="4" name="Slide Number Placeholder 3"/>
          <p:cNvSpPr>
            <a:spLocks noGrp="1"/>
          </p:cNvSpPr>
          <p:nvPr>
            <p:ph type="sldNum" sz="quarter" idx="12"/>
          </p:nvPr>
        </p:nvSpPr>
        <p:spPr/>
        <p:txBody>
          <a:bodyPr/>
          <a:lstStyle/>
          <a:p>
            <a:fld id="{2A7B329A-591F-4804-89D8-26B76C6D36C8}"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100" dirty="0" smtClean="0"/>
              <a:t>PATENT CHALLENGE OPTIONS ADDMG CLE 10/12</a:t>
            </a:r>
            <a:endParaRPr lang="en-US" dirty="0"/>
          </a:p>
        </p:txBody>
      </p:sp>
      <p:sp>
        <p:nvSpPr>
          <p:cNvPr id="3" name="Content Placeholder 2"/>
          <p:cNvSpPr>
            <a:spLocks noGrp="1"/>
          </p:cNvSpPr>
          <p:nvPr>
            <p:ph idx="1"/>
          </p:nvPr>
        </p:nvSpPr>
        <p:spPr/>
        <p:txBody>
          <a:bodyPr/>
          <a:lstStyle/>
          <a:p>
            <a:pPr>
              <a:buNone/>
            </a:pPr>
            <a:endParaRPr lang="en-US" dirty="0"/>
          </a:p>
        </p:txBody>
      </p:sp>
      <p:sp>
        <p:nvSpPr>
          <p:cNvPr id="4" name="Slide Number Placeholder 3"/>
          <p:cNvSpPr>
            <a:spLocks noGrp="1"/>
          </p:cNvSpPr>
          <p:nvPr>
            <p:ph type="sldNum" sz="quarter" idx="12"/>
          </p:nvPr>
        </p:nvSpPr>
        <p:spPr/>
        <p:txBody>
          <a:bodyPr/>
          <a:lstStyle/>
          <a:p>
            <a:fld id="{2A7B329A-591F-4804-89D8-26B76C6D36C8}" type="slidenum">
              <a:rPr lang="en-US" smtClean="0"/>
              <a:pPr/>
              <a:t>15</a:t>
            </a:fld>
            <a:endParaRPr lang="en-US"/>
          </a:p>
        </p:txBody>
      </p:sp>
      <p:pic>
        <p:nvPicPr>
          <p:cNvPr id="1026" name="Picture 2" descr="http://shoutaboutcarolina.com/wp-content/uploads/2008/06/good-jump-to-catch-that-chicken.jpg"/>
          <p:cNvPicPr>
            <a:picLocks noChangeAspect="1" noChangeArrowheads="1"/>
          </p:cNvPicPr>
          <p:nvPr/>
        </p:nvPicPr>
        <p:blipFill>
          <a:blip r:embed="rId2" cstate="print"/>
          <a:srcRect/>
          <a:stretch>
            <a:fillRect/>
          </a:stretch>
        </p:blipFill>
        <p:spPr bwMode="auto">
          <a:xfrm>
            <a:off x="304800" y="1295400"/>
            <a:ext cx="8686800" cy="52578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a:bodyPr>
          <a:lstStyle/>
          <a:p>
            <a:r>
              <a:rPr lang="en-US" sz="1200" dirty="0" smtClean="0"/>
              <a:t>PATENT CHALLENGE OPTIONS ADDMG CLE 10/12</a:t>
            </a:r>
            <a:endParaRPr lang="en-US" sz="1200" dirty="0"/>
          </a:p>
        </p:txBody>
      </p:sp>
      <p:sp>
        <p:nvSpPr>
          <p:cNvPr id="3" name="Content Placeholder 2"/>
          <p:cNvSpPr>
            <a:spLocks noGrp="1"/>
          </p:cNvSpPr>
          <p:nvPr>
            <p:ph idx="1"/>
          </p:nvPr>
        </p:nvSpPr>
        <p:spPr/>
        <p:txBody>
          <a:bodyPr>
            <a:normAutofit/>
          </a:bodyPr>
          <a:lstStyle/>
          <a:p>
            <a:pPr>
              <a:buNone/>
            </a:pPr>
            <a:r>
              <a:rPr lang="en-US" sz="2400" b="1" dirty="0" smtClean="0"/>
              <a:t> How to Decide Which, if Any, to Pursue?</a:t>
            </a:r>
          </a:p>
          <a:p>
            <a:pPr>
              <a:buFont typeface="Wingdings" pitchFamily="2" charset="2"/>
              <a:buChar char="§"/>
            </a:pPr>
            <a:r>
              <a:rPr lang="en-US" sz="2000" dirty="0" smtClean="0"/>
              <a:t>Subject matter and timing</a:t>
            </a:r>
            <a:endParaRPr lang="en-US" sz="1400" dirty="0" smtClean="0"/>
          </a:p>
          <a:p>
            <a:pPr>
              <a:buNone/>
            </a:pPr>
            <a:endParaRPr lang="en-US" sz="2000" b="1" dirty="0" smtClean="0"/>
          </a:p>
          <a:p>
            <a:pPr>
              <a:buNone/>
            </a:pPr>
            <a:r>
              <a:rPr lang="en-US" sz="2400" b="1" dirty="0" smtClean="0"/>
              <a:t>Let’s Get Rid of the Seldom Used Options</a:t>
            </a:r>
          </a:p>
          <a:p>
            <a:pPr>
              <a:buFont typeface="Wingdings" pitchFamily="2" charset="2"/>
              <a:buChar char="§"/>
            </a:pPr>
            <a:r>
              <a:rPr lang="en-US" sz="1800" dirty="0" smtClean="0"/>
              <a:t>Covered Business Method Patent Review  (Just like PGR in operation and fees)</a:t>
            </a:r>
          </a:p>
          <a:p>
            <a:pPr lvl="1">
              <a:buFont typeface="Wingdings" pitchFamily="2" charset="2"/>
              <a:buChar char="§"/>
            </a:pPr>
            <a:r>
              <a:rPr lang="en-US" sz="1800" dirty="0" smtClean="0"/>
              <a:t>any patent issued before 9/16/12, and program runs till 9/16/20</a:t>
            </a:r>
          </a:p>
          <a:p>
            <a:pPr lvl="1">
              <a:buFont typeface="Wingdings" pitchFamily="2" charset="2"/>
              <a:buChar char="§"/>
            </a:pPr>
            <a:r>
              <a:rPr lang="en-US" sz="1800" dirty="0" smtClean="0"/>
              <a:t>“a covered business method patent is a patent that claims a method or corresponding apparatus for performing data processing or other operations used in the practice, administration, or management of a financial product or service, except that the term does not include patents for technological inventions.”</a:t>
            </a:r>
          </a:p>
          <a:p>
            <a:pPr lvl="1">
              <a:buFont typeface="Wingdings" pitchFamily="2" charset="2"/>
              <a:buChar char="§"/>
            </a:pPr>
            <a:r>
              <a:rPr lang="en-US" sz="1800" u="sng" dirty="0" smtClean="0"/>
              <a:t>Petitioner must be sued or charged with infringement</a:t>
            </a:r>
          </a:p>
          <a:p>
            <a:pPr>
              <a:buNone/>
            </a:pPr>
            <a:endParaRPr lang="en-US" sz="2800" dirty="0"/>
          </a:p>
        </p:txBody>
      </p:sp>
      <p:sp>
        <p:nvSpPr>
          <p:cNvPr id="4" name="Slide Number Placeholder 3"/>
          <p:cNvSpPr>
            <a:spLocks noGrp="1"/>
          </p:cNvSpPr>
          <p:nvPr>
            <p:ph type="sldNum" sz="quarter" idx="12"/>
          </p:nvPr>
        </p:nvSpPr>
        <p:spPr/>
        <p:txBody>
          <a:bodyPr/>
          <a:lstStyle/>
          <a:p>
            <a:fld id="{2A7B329A-591F-4804-89D8-26B76C6D36C8}"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a:bodyPr>
          <a:lstStyle/>
          <a:p>
            <a:r>
              <a:rPr lang="en-US" sz="1200" dirty="0" smtClean="0"/>
              <a:t>PATENT CHALLENGE OPTIONS ADDMG CLE 10/12</a:t>
            </a:r>
            <a:endParaRPr lang="en-US" sz="1200" dirty="0"/>
          </a:p>
        </p:txBody>
      </p:sp>
      <p:sp>
        <p:nvSpPr>
          <p:cNvPr id="3" name="Content Placeholder 2"/>
          <p:cNvSpPr>
            <a:spLocks noGrp="1"/>
          </p:cNvSpPr>
          <p:nvPr>
            <p:ph idx="1"/>
          </p:nvPr>
        </p:nvSpPr>
        <p:spPr/>
        <p:txBody>
          <a:bodyPr>
            <a:normAutofit/>
          </a:bodyPr>
          <a:lstStyle/>
          <a:p>
            <a:pPr>
              <a:buNone/>
            </a:pPr>
            <a:r>
              <a:rPr lang="en-US" sz="2400" b="1" dirty="0" smtClean="0"/>
              <a:t> Let’s Get Rid of the Seldom Used (cont’d)</a:t>
            </a:r>
          </a:p>
          <a:p>
            <a:pPr>
              <a:buFont typeface="Wingdings" pitchFamily="2" charset="2"/>
              <a:buChar char="§"/>
            </a:pPr>
            <a:r>
              <a:rPr lang="en-US" sz="2000" dirty="0" smtClean="0"/>
              <a:t>Derivation ($400)</a:t>
            </a:r>
          </a:p>
          <a:p>
            <a:pPr lvl="1">
              <a:buFont typeface="Wingdings" pitchFamily="2" charset="2"/>
              <a:buChar char="§"/>
            </a:pPr>
            <a:r>
              <a:rPr lang="en-US" sz="2000" dirty="0" smtClean="0"/>
              <a:t>Only a patent applicant may file, and within 1 yr of first publication (claim the same or substantially the same) as earlier application’s claim</a:t>
            </a:r>
          </a:p>
          <a:p>
            <a:pPr lvl="1">
              <a:buFont typeface="Wingdings" pitchFamily="2" charset="2"/>
              <a:buChar char="§"/>
            </a:pPr>
            <a:r>
              <a:rPr lang="en-US" sz="2000" dirty="0" smtClean="0"/>
              <a:t>Need basis that earlier inventor derived claimed invention </a:t>
            </a:r>
          </a:p>
          <a:p>
            <a:pPr>
              <a:buNone/>
            </a:pPr>
            <a:endParaRPr lang="en-US" sz="2800" dirty="0"/>
          </a:p>
        </p:txBody>
      </p:sp>
      <p:sp>
        <p:nvSpPr>
          <p:cNvPr id="4" name="Slide Number Placeholder 3"/>
          <p:cNvSpPr>
            <a:spLocks noGrp="1"/>
          </p:cNvSpPr>
          <p:nvPr>
            <p:ph type="sldNum" sz="quarter" idx="12"/>
          </p:nvPr>
        </p:nvSpPr>
        <p:spPr/>
        <p:txBody>
          <a:bodyPr/>
          <a:lstStyle/>
          <a:p>
            <a:fld id="{2A7B329A-591F-4804-89D8-26B76C6D36C8}"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a:bodyPr>
          <a:lstStyle/>
          <a:p>
            <a:r>
              <a:rPr lang="en-US" sz="1200" dirty="0" smtClean="0"/>
              <a:t>PATENT CHALLENGE OPTIONS ADDMG CLE 10/12</a:t>
            </a:r>
            <a:endParaRPr lang="en-US" sz="1200" dirty="0"/>
          </a:p>
        </p:txBody>
      </p:sp>
      <p:sp>
        <p:nvSpPr>
          <p:cNvPr id="3" name="Content Placeholder 2"/>
          <p:cNvSpPr>
            <a:spLocks noGrp="1"/>
          </p:cNvSpPr>
          <p:nvPr>
            <p:ph idx="1"/>
          </p:nvPr>
        </p:nvSpPr>
        <p:spPr/>
        <p:txBody>
          <a:bodyPr>
            <a:normAutofit/>
          </a:bodyPr>
          <a:lstStyle/>
          <a:p>
            <a:pPr>
              <a:buNone/>
            </a:pPr>
            <a:r>
              <a:rPr lang="en-US" sz="2000" b="1" dirty="0" smtClean="0"/>
              <a:t> Timing for PGR and IPR</a:t>
            </a:r>
          </a:p>
          <a:p>
            <a:pPr>
              <a:buFont typeface="Wingdings" pitchFamily="2" charset="2"/>
              <a:buChar char="§"/>
            </a:pPr>
            <a:endParaRPr lang="en-US" sz="2000" dirty="0" smtClean="0"/>
          </a:p>
          <a:p>
            <a:pPr>
              <a:buFont typeface="Wingdings" pitchFamily="2" charset="2"/>
              <a:buChar char="§"/>
            </a:pPr>
            <a:r>
              <a:rPr lang="en-US" sz="2000" dirty="0" smtClean="0"/>
              <a:t>Time of filing</a:t>
            </a:r>
          </a:p>
          <a:p>
            <a:pPr lvl="1">
              <a:buFont typeface="Wingdings" pitchFamily="2" charset="2"/>
              <a:buChar char="§"/>
            </a:pPr>
            <a:r>
              <a:rPr lang="en-US" sz="2000" u="sng" dirty="0" smtClean="0"/>
              <a:t>&lt;</a:t>
            </a:r>
            <a:r>
              <a:rPr lang="en-US" sz="2000" dirty="0" smtClean="0"/>
              <a:t> 9 </a:t>
            </a:r>
            <a:r>
              <a:rPr lang="en-US" sz="2000" dirty="0" err="1" smtClean="0"/>
              <a:t>mos</a:t>
            </a:r>
            <a:r>
              <a:rPr lang="en-US" sz="2000" dirty="0" smtClean="0"/>
              <a:t> from (re)issue date – PGR (kicks in after 3/16/13)</a:t>
            </a:r>
          </a:p>
          <a:p>
            <a:pPr lvl="1">
              <a:buFont typeface="Wingdings" pitchFamily="2" charset="2"/>
              <a:buChar char="§"/>
            </a:pPr>
            <a:r>
              <a:rPr lang="en-US" sz="2000" dirty="0" smtClean="0"/>
              <a:t>&gt; 9 </a:t>
            </a:r>
            <a:r>
              <a:rPr lang="en-US" sz="2000" dirty="0" err="1" smtClean="0"/>
              <a:t>mos</a:t>
            </a:r>
            <a:r>
              <a:rPr lang="en-US" sz="2000" dirty="0" smtClean="0"/>
              <a:t> from (re)issue date (or end of PGR) – IPR</a:t>
            </a:r>
          </a:p>
          <a:p>
            <a:pPr>
              <a:buNone/>
            </a:pPr>
            <a:endParaRPr lang="en-US" sz="2400" dirty="0" smtClean="0"/>
          </a:p>
          <a:p>
            <a:pPr>
              <a:buNone/>
            </a:pPr>
            <a:endParaRPr lang="en-US" sz="2800" dirty="0"/>
          </a:p>
        </p:txBody>
      </p:sp>
      <p:sp>
        <p:nvSpPr>
          <p:cNvPr id="4" name="Slide Number Placeholder 3"/>
          <p:cNvSpPr>
            <a:spLocks noGrp="1"/>
          </p:cNvSpPr>
          <p:nvPr>
            <p:ph type="sldNum" sz="quarter" idx="12"/>
          </p:nvPr>
        </p:nvSpPr>
        <p:spPr/>
        <p:txBody>
          <a:bodyPr/>
          <a:lstStyle/>
          <a:p>
            <a:fld id="{2A7B329A-591F-4804-89D8-26B76C6D36C8}"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a:bodyPr>
          <a:lstStyle/>
          <a:p>
            <a:r>
              <a:rPr lang="en-US" sz="1200" dirty="0" smtClean="0"/>
              <a:t>PATENT CHALLENGE OPTIONS ADDMG CLE 10/12</a:t>
            </a:r>
            <a:endParaRPr lang="en-US" sz="1200" dirty="0"/>
          </a:p>
        </p:txBody>
      </p:sp>
      <p:sp>
        <p:nvSpPr>
          <p:cNvPr id="3" name="Content Placeholder 2"/>
          <p:cNvSpPr>
            <a:spLocks noGrp="1"/>
          </p:cNvSpPr>
          <p:nvPr>
            <p:ph idx="1"/>
          </p:nvPr>
        </p:nvSpPr>
        <p:spPr/>
        <p:txBody>
          <a:bodyPr>
            <a:normAutofit/>
          </a:bodyPr>
          <a:lstStyle/>
          <a:p>
            <a:pPr>
              <a:buNone/>
            </a:pPr>
            <a:r>
              <a:rPr lang="en-US" sz="2000" b="1" dirty="0" smtClean="0"/>
              <a:t> Inter Parties Review (Date 9/16/12)</a:t>
            </a:r>
          </a:p>
          <a:p>
            <a:pPr>
              <a:buFont typeface="Wingdings" pitchFamily="2" charset="2"/>
              <a:buChar char="§"/>
            </a:pPr>
            <a:r>
              <a:rPr lang="en-US" sz="2000" u="sng" dirty="0" smtClean="0"/>
              <a:t>Who?</a:t>
            </a:r>
            <a:r>
              <a:rPr lang="en-US" sz="2000" dirty="0" smtClean="0"/>
              <a:t> – 3</a:t>
            </a:r>
            <a:r>
              <a:rPr lang="en-US" sz="2000" baseline="30000" dirty="0" smtClean="0"/>
              <a:t>rd</a:t>
            </a:r>
            <a:r>
              <a:rPr lang="en-US" sz="2000" dirty="0" smtClean="0"/>
              <a:t> Party who has not filed an invalidity lawsuit and less than 1 year after service of infringement complaint, real party in interest</a:t>
            </a:r>
          </a:p>
          <a:p>
            <a:pPr>
              <a:buFont typeface="Wingdings" pitchFamily="2" charset="2"/>
              <a:buChar char="§"/>
            </a:pPr>
            <a:endParaRPr lang="en-US" sz="2000" dirty="0" smtClean="0"/>
          </a:p>
          <a:p>
            <a:pPr>
              <a:buFont typeface="Wingdings" pitchFamily="2" charset="2"/>
              <a:buChar char="§"/>
            </a:pPr>
            <a:r>
              <a:rPr lang="en-US" sz="2000" u="sng" dirty="0" smtClean="0"/>
              <a:t>When?</a:t>
            </a:r>
            <a:r>
              <a:rPr lang="en-US" sz="2000" dirty="0" smtClean="0"/>
              <a:t> – Filed &gt; 9 </a:t>
            </a:r>
            <a:r>
              <a:rPr lang="en-US" sz="2000" dirty="0" err="1" smtClean="0"/>
              <a:t>mos</a:t>
            </a:r>
            <a:r>
              <a:rPr lang="en-US" sz="2000" dirty="0" smtClean="0"/>
              <a:t> from (re)issue date (or end of PGR), all patents</a:t>
            </a:r>
          </a:p>
          <a:p>
            <a:pPr>
              <a:buFont typeface="Wingdings" pitchFamily="2" charset="2"/>
              <a:buChar char="§"/>
            </a:pPr>
            <a:endParaRPr lang="en-US" sz="2000" u="sng" dirty="0" smtClean="0"/>
          </a:p>
          <a:p>
            <a:pPr>
              <a:buFont typeface="Wingdings" pitchFamily="2" charset="2"/>
              <a:buChar char="§"/>
            </a:pPr>
            <a:r>
              <a:rPr lang="en-US" sz="2000" u="sng" dirty="0" smtClean="0"/>
              <a:t>What?</a:t>
            </a:r>
            <a:r>
              <a:rPr lang="en-US" sz="2000" dirty="0" smtClean="0"/>
              <a:t> – 3</a:t>
            </a:r>
            <a:r>
              <a:rPr lang="en-US" sz="2000" baseline="30000" dirty="0" smtClean="0"/>
              <a:t>rd</a:t>
            </a:r>
            <a:r>
              <a:rPr lang="en-US" sz="2000" dirty="0" smtClean="0"/>
              <a:t>  Party files a petition, only printed pubs and patents under 102 &amp; 103, claim construction and how </a:t>
            </a:r>
            <a:r>
              <a:rPr lang="en-US" sz="2000" dirty="0" err="1" smtClean="0"/>
              <a:t>unpatentable</a:t>
            </a:r>
            <a:r>
              <a:rPr lang="en-US" sz="2000" dirty="0" smtClean="0"/>
              <a:t>, survive possible patentee response, PTO decides on “reasonable likelihood” (50/50), trial for each claim and each ground, patentee gets to amend at least once</a:t>
            </a:r>
          </a:p>
          <a:p>
            <a:pPr>
              <a:buFont typeface="Wingdings" pitchFamily="2" charset="2"/>
              <a:buChar char="§"/>
            </a:pPr>
            <a:endParaRPr lang="en-US" sz="2000" u="sng" dirty="0" smtClean="0"/>
          </a:p>
          <a:p>
            <a:pPr>
              <a:buFont typeface="Wingdings" pitchFamily="2" charset="2"/>
              <a:buChar char="§"/>
            </a:pPr>
            <a:r>
              <a:rPr lang="en-US" sz="2000" u="sng" dirty="0" smtClean="0"/>
              <a:t>How Long?</a:t>
            </a:r>
            <a:r>
              <a:rPr lang="en-US" sz="2000" dirty="0" smtClean="0"/>
              <a:t> – Completed within 1 yr, extendable for 6 mos.</a:t>
            </a:r>
            <a:endParaRPr lang="en-US" sz="2000" u="sng" dirty="0" smtClean="0"/>
          </a:p>
          <a:p>
            <a:pPr>
              <a:buNone/>
            </a:pPr>
            <a:endParaRPr lang="en-US" sz="2400" dirty="0" smtClean="0"/>
          </a:p>
          <a:p>
            <a:pPr>
              <a:buNone/>
            </a:pPr>
            <a:endParaRPr lang="en-US" sz="2800" dirty="0"/>
          </a:p>
        </p:txBody>
      </p:sp>
      <p:sp>
        <p:nvSpPr>
          <p:cNvPr id="4" name="Slide Number Placeholder 3"/>
          <p:cNvSpPr>
            <a:spLocks noGrp="1"/>
          </p:cNvSpPr>
          <p:nvPr>
            <p:ph type="sldNum" sz="quarter" idx="12"/>
          </p:nvPr>
        </p:nvSpPr>
        <p:spPr/>
        <p:txBody>
          <a:bodyPr/>
          <a:lstStyle/>
          <a:p>
            <a:fld id="{2A7B329A-591F-4804-89D8-26B76C6D36C8}"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a:bodyPr>
          <a:lstStyle/>
          <a:p>
            <a:r>
              <a:rPr lang="en-US" sz="1200" dirty="0" smtClean="0"/>
              <a:t>PATENT CHALLENGE OPTIONS ADDMG CLE 10/12</a:t>
            </a:r>
            <a:endParaRPr lang="en-US" sz="1200" dirty="0"/>
          </a:p>
        </p:txBody>
      </p:sp>
      <p:sp>
        <p:nvSpPr>
          <p:cNvPr id="3" name="Content Placeholder 2"/>
          <p:cNvSpPr>
            <a:spLocks noGrp="1"/>
          </p:cNvSpPr>
          <p:nvPr>
            <p:ph idx="1"/>
          </p:nvPr>
        </p:nvSpPr>
        <p:spPr/>
        <p:txBody>
          <a:bodyPr>
            <a:normAutofit/>
          </a:bodyPr>
          <a:lstStyle/>
          <a:p>
            <a:pPr>
              <a:buNone/>
            </a:pPr>
            <a:r>
              <a:rPr lang="en-US" sz="2400" b="1" dirty="0" smtClean="0"/>
              <a:t>Improve Patent Quality and Reduce Litigation Burdens</a:t>
            </a:r>
            <a:endParaRPr lang="en-US" sz="2400" dirty="0" smtClean="0"/>
          </a:p>
          <a:p>
            <a:pPr>
              <a:buFont typeface="Wingdings" pitchFamily="2" charset="2"/>
              <a:buChar char="§"/>
            </a:pPr>
            <a:r>
              <a:rPr lang="en-US" sz="2400" dirty="0" smtClean="0"/>
              <a:t>The challenge options</a:t>
            </a:r>
            <a:endParaRPr lang="en-US" sz="2000" dirty="0" smtClean="0"/>
          </a:p>
          <a:p>
            <a:pPr lvl="1">
              <a:buFont typeface="Wingdings" pitchFamily="2" charset="2"/>
              <a:buChar char="§"/>
            </a:pPr>
            <a:r>
              <a:rPr lang="en-US" sz="2000" dirty="0" smtClean="0"/>
              <a:t>Paper submissions</a:t>
            </a:r>
          </a:p>
          <a:p>
            <a:pPr lvl="1">
              <a:buFont typeface="Wingdings" pitchFamily="2" charset="2"/>
              <a:buChar char="§"/>
            </a:pPr>
            <a:r>
              <a:rPr lang="en-US" sz="2000" dirty="0" smtClean="0"/>
              <a:t>PTO trials</a:t>
            </a:r>
            <a:endParaRPr lang="en-US" sz="2400" dirty="0" smtClean="0"/>
          </a:p>
          <a:p>
            <a:pPr>
              <a:buFont typeface="Wingdings" pitchFamily="2" charset="2"/>
              <a:buChar char="§"/>
            </a:pPr>
            <a:endParaRPr lang="en-US" sz="2400" dirty="0" smtClean="0"/>
          </a:p>
          <a:p>
            <a:pPr>
              <a:buFont typeface="Wingdings" pitchFamily="2" charset="2"/>
              <a:buChar char="§"/>
            </a:pPr>
            <a:r>
              <a:rPr lang="en-US" sz="2400" dirty="0" smtClean="0"/>
              <a:t>Basic mechanics (including PTO rules impact and fees)</a:t>
            </a:r>
          </a:p>
          <a:p>
            <a:pPr>
              <a:buFont typeface="Wingdings" pitchFamily="2" charset="2"/>
              <a:buChar char="§"/>
            </a:pPr>
            <a:endParaRPr lang="en-US" sz="2400" dirty="0" smtClean="0"/>
          </a:p>
          <a:p>
            <a:pPr>
              <a:buFont typeface="Wingdings" pitchFamily="2" charset="2"/>
              <a:buChar char="§"/>
            </a:pPr>
            <a:r>
              <a:rPr lang="en-US" sz="2400" dirty="0" smtClean="0"/>
              <a:t>Considerations for a 3</a:t>
            </a:r>
            <a:r>
              <a:rPr lang="en-US" sz="2400" baseline="30000" dirty="0" smtClean="0"/>
              <a:t>rd</a:t>
            </a:r>
            <a:r>
              <a:rPr lang="en-US" sz="2400" dirty="0" smtClean="0"/>
              <a:t> party </a:t>
            </a:r>
          </a:p>
          <a:p>
            <a:pPr>
              <a:buFont typeface="Wingdings" pitchFamily="2" charset="2"/>
              <a:buChar char="§"/>
            </a:pPr>
            <a:endParaRPr lang="en-US" sz="2400" dirty="0" smtClean="0"/>
          </a:p>
          <a:p>
            <a:pPr>
              <a:buFont typeface="Wingdings" pitchFamily="2" charset="2"/>
              <a:buChar char="§"/>
            </a:pPr>
            <a:r>
              <a:rPr lang="en-US" sz="2400" dirty="0" smtClean="0"/>
              <a:t>Considerations for an applicant/patentee </a:t>
            </a:r>
          </a:p>
          <a:p>
            <a:pPr>
              <a:buFont typeface="Wingdings" pitchFamily="2" charset="2"/>
              <a:buChar char="§"/>
            </a:pPr>
            <a:endParaRPr lang="en-US" sz="2400" dirty="0" smtClean="0"/>
          </a:p>
          <a:p>
            <a:pPr>
              <a:buFont typeface="Wingdings" pitchFamily="2" charset="2"/>
              <a:buChar char="§"/>
            </a:pPr>
            <a:endParaRPr lang="en-US" sz="2400" dirty="0" smtClean="0"/>
          </a:p>
          <a:p>
            <a:pPr lvl="1">
              <a:buFont typeface="Wingdings" pitchFamily="2" charset="2"/>
              <a:buChar char="§"/>
            </a:pPr>
            <a:endParaRPr lang="en-US" sz="2400" dirty="0" smtClean="0"/>
          </a:p>
          <a:p>
            <a:endParaRPr lang="en-US" sz="2800" dirty="0"/>
          </a:p>
        </p:txBody>
      </p:sp>
      <p:sp>
        <p:nvSpPr>
          <p:cNvPr id="4" name="Slide Number Placeholder 3"/>
          <p:cNvSpPr>
            <a:spLocks noGrp="1"/>
          </p:cNvSpPr>
          <p:nvPr>
            <p:ph type="sldNum" sz="quarter" idx="12"/>
          </p:nvPr>
        </p:nvSpPr>
        <p:spPr/>
        <p:txBody>
          <a:bodyPr/>
          <a:lstStyle/>
          <a:p>
            <a:fld id="{2A7B329A-591F-4804-89D8-26B76C6D36C8}" type="slidenum">
              <a:rPr lang="en-US" smtClean="0"/>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a:bodyPr>
          <a:lstStyle/>
          <a:p>
            <a:r>
              <a:rPr lang="en-US" sz="1200" dirty="0" smtClean="0"/>
              <a:t>PATENT CHALLENGE OPTIONS ADDMG CLE 10/12</a:t>
            </a:r>
            <a:endParaRPr lang="en-US" sz="1200" dirty="0"/>
          </a:p>
        </p:txBody>
      </p:sp>
      <p:sp>
        <p:nvSpPr>
          <p:cNvPr id="3" name="Content Placeholder 2"/>
          <p:cNvSpPr>
            <a:spLocks noGrp="1"/>
          </p:cNvSpPr>
          <p:nvPr>
            <p:ph idx="1"/>
          </p:nvPr>
        </p:nvSpPr>
        <p:spPr/>
        <p:txBody>
          <a:bodyPr>
            <a:normAutofit/>
          </a:bodyPr>
          <a:lstStyle/>
          <a:p>
            <a:pPr>
              <a:buNone/>
            </a:pPr>
            <a:r>
              <a:rPr lang="en-US" sz="2000" b="1" dirty="0" smtClean="0"/>
              <a:t> Inter Parties Review (cont’d)</a:t>
            </a:r>
          </a:p>
          <a:p>
            <a:pPr>
              <a:buFont typeface="Wingdings" pitchFamily="2" charset="2"/>
              <a:buChar char="§"/>
            </a:pPr>
            <a:r>
              <a:rPr lang="en-US" sz="2000" u="sng" dirty="0" smtClean="0"/>
              <a:t>How Much?</a:t>
            </a:r>
            <a:r>
              <a:rPr lang="en-US" sz="2000" dirty="0" smtClean="0"/>
              <a:t> – Fee = $27,200 + $600 for each claim over 20</a:t>
            </a:r>
          </a:p>
          <a:p>
            <a:pPr>
              <a:buFont typeface="Wingdings" pitchFamily="2" charset="2"/>
              <a:buChar char="§"/>
            </a:pPr>
            <a:endParaRPr lang="en-US" sz="2000" u="sng" dirty="0" smtClean="0"/>
          </a:p>
          <a:p>
            <a:pPr>
              <a:buFont typeface="Wingdings" pitchFamily="2" charset="2"/>
              <a:buChar char="§"/>
            </a:pPr>
            <a:r>
              <a:rPr lang="en-US" sz="2000" u="sng" dirty="0" smtClean="0"/>
              <a:t>Patentee Considerations?</a:t>
            </a:r>
            <a:r>
              <a:rPr lang="en-US" sz="2000" dirty="0" smtClean="0"/>
              <a:t> </a:t>
            </a:r>
          </a:p>
          <a:p>
            <a:pPr lvl="1">
              <a:buFont typeface="Wingdings" pitchFamily="2" charset="2"/>
              <a:buChar char="§"/>
            </a:pPr>
            <a:r>
              <a:rPr lang="en-US" sz="2000" dirty="0" smtClean="0"/>
              <a:t>Can amend</a:t>
            </a:r>
          </a:p>
          <a:p>
            <a:pPr lvl="1">
              <a:buFont typeface="Wingdings" pitchFamily="2" charset="2"/>
              <a:buChar char="§"/>
            </a:pPr>
            <a:r>
              <a:rPr lang="en-US" sz="2000" dirty="0" smtClean="0"/>
              <a:t>Can Settle</a:t>
            </a:r>
          </a:p>
          <a:p>
            <a:pPr lvl="1">
              <a:buFont typeface="Wingdings" pitchFamily="2" charset="2"/>
              <a:buChar char="§"/>
            </a:pPr>
            <a:endParaRPr lang="en-US" sz="2000" dirty="0" smtClean="0"/>
          </a:p>
          <a:p>
            <a:pPr lvl="1">
              <a:buFont typeface="Wingdings" pitchFamily="2" charset="2"/>
              <a:buChar char="§"/>
            </a:pPr>
            <a:endParaRPr lang="en-US" sz="1600" dirty="0" smtClean="0"/>
          </a:p>
          <a:p>
            <a:pPr>
              <a:buFont typeface="Wingdings" pitchFamily="2" charset="2"/>
              <a:buChar char="§"/>
            </a:pPr>
            <a:endParaRPr lang="en-US" sz="2000" dirty="0" smtClean="0"/>
          </a:p>
          <a:p>
            <a:pPr>
              <a:buNone/>
            </a:pPr>
            <a:endParaRPr lang="en-US" sz="2400" dirty="0" smtClean="0"/>
          </a:p>
          <a:p>
            <a:pPr>
              <a:buNone/>
            </a:pPr>
            <a:endParaRPr lang="en-US" sz="2800" dirty="0"/>
          </a:p>
        </p:txBody>
      </p:sp>
      <p:sp>
        <p:nvSpPr>
          <p:cNvPr id="4" name="Slide Number Placeholder 3"/>
          <p:cNvSpPr>
            <a:spLocks noGrp="1"/>
          </p:cNvSpPr>
          <p:nvPr>
            <p:ph type="sldNum" sz="quarter" idx="12"/>
          </p:nvPr>
        </p:nvSpPr>
        <p:spPr/>
        <p:txBody>
          <a:bodyPr/>
          <a:lstStyle/>
          <a:p>
            <a:fld id="{2A7B329A-591F-4804-89D8-26B76C6D36C8}"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a:bodyPr>
          <a:lstStyle/>
          <a:p>
            <a:r>
              <a:rPr lang="en-US" sz="1200" dirty="0" smtClean="0"/>
              <a:t>PATENT CHALLENGE OPTIONS ADDMG CLE 10/12</a:t>
            </a:r>
            <a:endParaRPr lang="en-US" sz="1200" dirty="0"/>
          </a:p>
        </p:txBody>
      </p:sp>
      <p:sp>
        <p:nvSpPr>
          <p:cNvPr id="4" name="Slide Number Placeholder 3"/>
          <p:cNvSpPr>
            <a:spLocks noGrp="1"/>
          </p:cNvSpPr>
          <p:nvPr>
            <p:ph type="sldNum" sz="quarter" idx="12"/>
          </p:nvPr>
        </p:nvSpPr>
        <p:spPr/>
        <p:txBody>
          <a:bodyPr/>
          <a:lstStyle/>
          <a:p>
            <a:fld id="{2A7B329A-591F-4804-89D8-26B76C6D36C8}" type="slidenum">
              <a:rPr lang="en-US" smtClean="0"/>
              <a:pPr/>
              <a:t>21</a:t>
            </a:fld>
            <a:endParaRPr lang="en-US"/>
          </a:p>
        </p:txBody>
      </p:sp>
      <p:pic>
        <p:nvPicPr>
          <p:cNvPr id="1026" name="Picture 2"/>
          <p:cNvPicPr>
            <a:picLocks noGrp="1" noChangeAspect="1" noChangeArrowheads="1"/>
          </p:cNvPicPr>
          <p:nvPr>
            <p:ph idx="1"/>
          </p:nvPr>
        </p:nvPicPr>
        <p:blipFill>
          <a:blip r:embed="rId2" cstate="print"/>
          <a:srcRect/>
          <a:stretch>
            <a:fillRect/>
          </a:stretch>
        </p:blipFill>
        <p:spPr bwMode="auto">
          <a:xfrm>
            <a:off x="304800" y="1676400"/>
            <a:ext cx="8686800" cy="3766842"/>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a:bodyPr>
          <a:lstStyle/>
          <a:p>
            <a:r>
              <a:rPr lang="en-US" sz="1200" dirty="0" smtClean="0"/>
              <a:t>PATENT CHALLENGE OPTIONS ADDMG CLE 10/12</a:t>
            </a:r>
            <a:endParaRPr lang="en-US" sz="1200" dirty="0"/>
          </a:p>
        </p:txBody>
      </p:sp>
      <p:sp>
        <p:nvSpPr>
          <p:cNvPr id="3" name="Content Placeholder 2"/>
          <p:cNvSpPr>
            <a:spLocks noGrp="1"/>
          </p:cNvSpPr>
          <p:nvPr>
            <p:ph idx="1"/>
          </p:nvPr>
        </p:nvSpPr>
        <p:spPr/>
        <p:txBody>
          <a:bodyPr>
            <a:normAutofit/>
          </a:bodyPr>
          <a:lstStyle/>
          <a:p>
            <a:pPr>
              <a:buNone/>
            </a:pPr>
            <a:r>
              <a:rPr lang="en-US" sz="2000" b="1" dirty="0" smtClean="0"/>
              <a:t> Inter Parties Review (cont’d)</a:t>
            </a:r>
            <a:endParaRPr lang="en-US" sz="2000" u="sng" dirty="0" smtClean="0"/>
          </a:p>
          <a:p>
            <a:pPr>
              <a:buFont typeface="Wingdings" pitchFamily="2" charset="2"/>
              <a:buChar char="§"/>
            </a:pPr>
            <a:r>
              <a:rPr lang="en-US" sz="2000" dirty="0" smtClean="0"/>
              <a:t>Sequence of discovery</a:t>
            </a:r>
          </a:p>
          <a:p>
            <a:pPr lvl="1">
              <a:buFont typeface="Wingdings" pitchFamily="2" charset="2"/>
              <a:buChar char="§"/>
            </a:pPr>
            <a:r>
              <a:rPr lang="en-US" sz="2000" dirty="0" smtClean="0"/>
              <a:t>Patent Owner deposes Petitioner’s </a:t>
            </a:r>
            <a:r>
              <a:rPr lang="en-US" sz="2000" dirty="0" err="1" smtClean="0"/>
              <a:t>declarants</a:t>
            </a:r>
            <a:endParaRPr lang="en-US" sz="2000" dirty="0" smtClean="0"/>
          </a:p>
          <a:p>
            <a:pPr lvl="1">
              <a:buFont typeface="Wingdings" pitchFamily="2" charset="2"/>
              <a:buChar char="§"/>
            </a:pPr>
            <a:r>
              <a:rPr lang="en-US" sz="2000" dirty="0" smtClean="0"/>
              <a:t>Patent Owner response and motion to amend claims, Petitioner deposes Patent Owner’s </a:t>
            </a:r>
            <a:r>
              <a:rPr lang="en-US" sz="2000" dirty="0" err="1" smtClean="0"/>
              <a:t>declarants</a:t>
            </a:r>
            <a:endParaRPr lang="en-US" sz="2000" dirty="0" smtClean="0"/>
          </a:p>
          <a:p>
            <a:pPr lvl="1">
              <a:buFont typeface="Wingdings" pitchFamily="2" charset="2"/>
              <a:buChar char="§"/>
            </a:pPr>
            <a:r>
              <a:rPr lang="en-US" sz="2000" dirty="0" smtClean="0"/>
              <a:t>Petitioner files reply to PO response and opposition to amendment, PO deposes P’s </a:t>
            </a:r>
            <a:r>
              <a:rPr lang="en-US" sz="2000" dirty="0" err="1" smtClean="0"/>
              <a:t>declarants</a:t>
            </a:r>
            <a:r>
              <a:rPr lang="en-US" sz="2000" dirty="0" smtClean="0"/>
              <a:t> and files a reply</a:t>
            </a:r>
          </a:p>
          <a:p>
            <a:pPr lvl="1">
              <a:buFont typeface="Wingdings" pitchFamily="2" charset="2"/>
              <a:buChar char="§"/>
            </a:pPr>
            <a:r>
              <a:rPr lang="en-US" sz="2000" dirty="0" smtClean="0"/>
              <a:t>If PO relies upon new evidence for amendments, P goes another round</a:t>
            </a:r>
          </a:p>
          <a:p>
            <a:pPr lvl="1">
              <a:buFont typeface="Wingdings" pitchFamily="2" charset="2"/>
              <a:buChar char="§"/>
            </a:pPr>
            <a:r>
              <a:rPr lang="en-US" sz="2000" dirty="0" smtClean="0"/>
              <a:t>Motions to exclude evidence per FRCP</a:t>
            </a:r>
          </a:p>
          <a:p>
            <a:pPr lvl="1">
              <a:buFont typeface="Wingdings" pitchFamily="2" charset="2"/>
              <a:buChar char="§"/>
            </a:pPr>
            <a:endParaRPr lang="en-US" sz="1600" dirty="0" smtClean="0"/>
          </a:p>
          <a:p>
            <a:pPr>
              <a:buFont typeface="Wingdings" pitchFamily="2" charset="2"/>
              <a:buChar char="§"/>
            </a:pPr>
            <a:endParaRPr lang="en-US" sz="2000" dirty="0" smtClean="0"/>
          </a:p>
          <a:p>
            <a:pPr>
              <a:buNone/>
            </a:pPr>
            <a:endParaRPr lang="en-US" sz="2400" dirty="0" smtClean="0"/>
          </a:p>
          <a:p>
            <a:pPr>
              <a:buNone/>
            </a:pPr>
            <a:endParaRPr lang="en-US" sz="2800" dirty="0"/>
          </a:p>
        </p:txBody>
      </p:sp>
      <p:sp>
        <p:nvSpPr>
          <p:cNvPr id="4" name="Slide Number Placeholder 3"/>
          <p:cNvSpPr>
            <a:spLocks noGrp="1"/>
          </p:cNvSpPr>
          <p:nvPr>
            <p:ph type="sldNum" sz="quarter" idx="12"/>
          </p:nvPr>
        </p:nvSpPr>
        <p:spPr/>
        <p:txBody>
          <a:bodyPr/>
          <a:lstStyle/>
          <a:p>
            <a:fld id="{2A7B329A-591F-4804-89D8-26B76C6D36C8}"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a:bodyPr>
          <a:lstStyle/>
          <a:p>
            <a:r>
              <a:rPr lang="en-US" sz="1200" dirty="0" smtClean="0"/>
              <a:t>PATENT CHALLENGE OPTIONS ADDMG CLE 10/12</a:t>
            </a:r>
            <a:endParaRPr lang="en-US" sz="1200" dirty="0"/>
          </a:p>
        </p:txBody>
      </p:sp>
      <p:sp>
        <p:nvSpPr>
          <p:cNvPr id="3" name="Content Placeholder 2"/>
          <p:cNvSpPr>
            <a:spLocks noGrp="1"/>
          </p:cNvSpPr>
          <p:nvPr>
            <p:ph idx="1"/>
          </p:nvPr>
        </p:nvSpPr>
        <p:spPr/>
        <p:txBody>
          <a:bodyPr>
            <a:normAutofit fontScale="92500"/>
          </a:bodyPr>
          <a:lstStyle/>
          <a:p>
            <a:pPr>
              <a:buNone/>
            </a:pPr>
            <a:r>
              <a:rPr lang="en-US" sz="2000" b="1" dirty="0" smtClean="0"/>
              <a:t> Inter Parties Review (cont’d)</a:t>
            </a:r>
            <a:endParaRPr lang="en-US" sz="2000" u="sng" dirty="0" smtClean="0"/>
          </a:p>
          <a:p>
            <a:pPr>
              <a:buFont typeface="Wingdings" pitchFamily="2" charset="2"/>
              <a:buChar char="§"/>
            </a:pPr>
            <a:r>
              <a:rPr lang="en-US" sz="2000" u="sng" dirty="0" smtClean="0"/>
              <a:t>3rd Party Considerations?</a:t>
            </a:r>
          </a:p>
          <a:p>
            <a:pPr lvl="1">
              <a:buFont typeface="Wingdings" pitchFamily="2" charset="2"/>
              <a:buChar char="§"/>
            </a:pPr>
            <a:r>
              <a:rPr lang="en-US" sz="2000" dirty="0" smtClean="0"/>
              <a:t>Can settle</a:t>
            </a:r>
          </a:p>
          <a:p>
            <a:pPr lvl="1">
              <a:buFont typeface="Wingdings" pitchFamily="2" charset="2"/>
              <a:buChar char="§"/>
            </a:pPr>
            <a:r>
              <a:rPr lang="en-US" sz="2000" dirty="0" smtClean="0"/>
              <a:t>Relatively </a:t>
            </a:r>
            <a:r>
              <a:rPr lang="en-US" sz="2000" dirty="0" smtClean="0"/>
              <a:t>expensive, but not compared to litigation</a:t>
            </a:r>
            <a:endParaRPr lang="en-US" sz="2000" dirty="0" smtClean="0"/>
          </a:p>
          <a:p>
            <a:pPr lvl="1">
              <a:buFont typeface="Wingdings" pitchFamily="2" charset="2"/>
              <a:buChar char="§"/>
            </a:pPr>
            <a:r>
              <a:rPr lang="en-US" sz="2000" dirty="0" smtClean="0"/>
              <a:t>Most helpful with single troublesome patent (</a:t>
            </a:r>
            <a:r>
              <a:rPr lang="en-US" sz="2000" dirty="0" err="1" smtClean="0"/>
              <a:t>Pharma</a:t>
            </a:r>
            <a:r>
              <a:rPr lang="en-US" sz="2000" dirty="0" smtClean="0"/>
              <a:t>) </a:t>
            </a:r>
          </a:p>
          <a:p>
            <a:pPr lvl="1">
              <a:buFont typeface="Wingdings" pitchFamily="2" charset="2"/>
              <a:buChar char="§"/>
            </a:pPr>
            <a:r>
              <a:rPr lang="en-US" sz="2000" dirty="0" smtClean="0"/>
              <a:t>PTO </a:t>
            </a:r>
            <a:r>
              <a:rPr lang="en-US" sz="2000" dirty="0" err="1" smtClean="0"/>
              <a:t>estoppel</a:t>
            </a:r>
            <a:r>
              <a:rPr lang="en-US" sz="2000" dirty="0" smtClean="0"/>
              <a:t>? Yes, </a:t>
            </a:r>
            <a:r>
              <a:rPr lang="en-US" sz="2000" dirty="0" err="1" smtClean="0"/>
              <a:t>wrt</a:t>
            </a:r>
            <a:r>
              <a:rPr lang="en-US" sz="2000" dirty="0" smtClean="0"/>
              <a:t> any claim or ground that raised or </a:t>
            </a:r>
            <a:r>
              <a:rPr lang="en-US" sz="2000" dirty="0" smtClean="0"/>
              <a:t>“could </a:t>
            </a:r>
            <a:r>
              <a:rPr lang="en-US" sz="2000" dirty="0" smtClean="0"/>
              <a:t>have been raised”</a:t>
            </a:r>
          </a:p>
          <a:p>
            <a:pPr lvl="1">
              <a:buFont typeface="Wingdings" pitchFamily="2" charset="2"/>
              <a:buChar char="§"/>
            </a:pPr>
            <a:r>
              <a:rPr lang="en-US" sz="2000" dirty="0" smtClean="0">
                <a:solidFill>
                  <a:srgbClr val="FF0000"/>
                </a:solidFill>
              </a:rPr>
              <a:t>Litigation </a:t>
            </a:r>
            <a:r>
              <a:rPr lang="en-US" sz="2000" dirty="0" err="1" smtClean="0">
                <a:solidFill>
                  <a:srgbClr val="FF0000"/>
                </a:solidFill>
              </a:rPr>
              <a:t>estoppel</a:t>
            </a:r>
            <a:r>
              <a:rPr lang="en-US" sz="2000" dirty="0" smtClean="0">
                <a:solidFill>
                  <a:srgbClr val="FF0000"/>
                </a:solidFill>
              </a:rPr>
              <a:t>? Yes, </a:t>
            </a:r>
            <a:r>
              <a:rPr lang="en-US" sz="2000" dirty="0" err="1" smtClean="0">
                <a:solidFill>
                  <a:srgbClr val="FF0000"/>
                </a:solidFill>
              </a:rPr>
              <a:t>D.Ct</a:t>
            </a:r>
            <a:r>
              <a:rPr lang="en-US" sz="2000" dirty="0" smtClean="0">
                <a:solidFill>
                  <a:srgbClr val="FF0000"/>
                </a:solidFill>
              </a:rPr>
              <a:t>. </a:t>
            </a:r>
            <a:r>
              <a:rPr lang="en-US" sz="2000" dirty="0" err="1" smtClean="0">
                <a:solidFill>
                  <a:srgbClr val="FF0000"/>
                </a:solidFill>
              </a:rPr>
              <a:t>wrt</a:t>
            </a:r>
            <a:r>
              <a:rPr lang="en-US" sz="2000" dirty="0" smtClean="0">
                <a:solidFill>
                  <a:srgbClr val="FF0000"/>
                </a:solidFill>
              </a:rPr>
              <a:t> </a:t>
            </a:r>
            <a:r>
              <a:rPr lang="en-US" sz="2000" dirty="0" smtClean="0">
                <a:solidFill>
                  <a:srgbClr val="FF0000"/>
                </a:solidFill>
              </a:rPr>
              <a:t>any claim or ground raised </a:t>
            </a:r>
            <a:r>
              <a:rPr lang="en-US" sz="2000" dirty="0" smtClean="0">
                <a:solidFill>
                  <a:srgbClr val="FF0000"/>
                </a:solidFill>
              </a:rPr>
              <a:t>or “could </a:t>
            </a:r>
            <a:r>
              <a:rPr lang="en-US" sz="2000" dirty="0" smtClean="0">
                <a:solidFill>
                  <a:srgbClr val="FF0000"/>
                </a:solidFill>
              </a:rPr>
              <a:t>have been raised” (no sandbagging prior </a:t>
            </a:r>
            <a:r>
              <a:rPr lang="en-US" sz="2000" dirty="0" smtClean="0">
                <a:solidFill>
                  <a:srgbClr val="FF0000"/>
                </a:solidFill>
              </a:rPr>
              <a:t>art, patents &amp; printed pubs)</a:t>
            </a:r>
            <a:endParaRPr lang="en-US" sz="2000" dirty="0" smtClean="0">
              <a:solidFill>
                <a:srgbClr val="FF0000"/>
              </a:solidFill>
            </a:endParaRPr>
          </a:p>
          <a:p>
            <a:pPr lvl="1">
              <a:buFont typeface="Wingdings" pitchFamily="2" charset="2"/>
              <a:buChar char="§"/>
            </a:pPr>
            <a:r>
              <a:rPr lang="en-US" sz="2000" dirty="0" smtClean="0">
                <a:solidFill>
                  <a:srgbClr val="FF0000"/>
                </a:solidFill>
              </a:rPr>
              <a:t>Very short time frames</a:t>
            </a:r>
          </a:p>
          <a:p>
            <a:pPr lvl="1">
              <a:buFont typeface="Wingdings" pitchFamily="2" charset="2"/>
              <a:buChar char="§"/>
            </a:pPr>
            <a:r>
              <a:rPr lang="en-US" sz="2000" dirty="0" smtClean="0">
                <a:solidFill>
                  <a:srgbClr val="FF0000"/>
                </a:solidFill>
              </a:rPr>
              <a:t>Only 102 &amp; 103 patent or printed </a:t>
            </a:r>
            <a:r>
              <a:rPr lang="en-US" sz="2000" dirty="0" smtClean="0">
                <a:solidFill>
                  <a:srgbClr val="FF0000"/>
                </a:solidFill>
              </a:rPr>
              <a:t>pubs</a:t>
            </a:r>
            <a:endParaRPr lang="en-US" sz="2000" dirty="0" smtClean="0">
              <a:solidFill>
                <a:srgbClr val="FF0000"/>
              </a:solidFill>
            </a:endParaRPr>
          </a:p>
          <a:p>
            <a:pPr lvl="1">
              <a:buFont typeface="Wingdings" pitchFamily="2" charset="2"/>
              <a:buChar char="§"/>
            </a:pPr>
            <a:r>
              <a:rPr lang="en-US" sz="2000" dirty="0" smtClean="0">
                <a:solidFill>
                  <a:srgbClr val="FF0000"/>
                </a:solidFill>
              </a:rPr>
              <a:t>Asking the PTO to admit that it made a mistake</a:t>
            </a:r>
          </a:p>
          <a:p>
            <a:pPr lvl="1">
              <a:buFont typeface="Wingdings" pitchFamily="2" charset="2"/>
              <a:buChar char="§"/>
            </a:pPr>
            <a:r>
              <a:rPr lang="en-US" sz="2000" dirty="0" smtClean="0">
                <a:solidFill>
                  <a:srgbClr val="FF0000"/>
                </a:solidFill>
              </a:rPr>
              <a:t>Lead counsel must be a registered patent attorney</a:t>
            </a:r>
          </a:p>
          <a:p>
            <a:pPr lvl="1">
              <a:buFont typeface="Wingdings" pitchFamily="2" charset="2"/>
              <a:buChar char="§"/>
            </a:pPr>
            <a:endParaRPr lang="en-US" sz="2000" dirty="0" smtClean="0"/>
          </a:p>
          <a:p>
            <a:pPr lvl="1">
              <a:buFont typeface="Wingdings" pitchFamily="2" charset="2"/>
              <a:buChar char="§"/>
            </a:pPr>
            <a:endParaRPr lang="en-US" sz="1600" dirty="0" smtClean="0"/>
          </a:p>
          <a:p>
            <a:pPr>
              <a:buFont typeface="Wingdings" pitchFamily="2" charset="2"/>
              <a:buChar char="§"/>
            </a:pPr>
            <a:endParaRPr lang="en-US" sz="2000" dirty="0" smtClean="0"/>
          </a:p>
          <a:p>
            <a:pPr>
              <a:buNone/>
            </a:pPr>
            <a:endParaRPr lang="en-US" sz="2400" dirty="0" smtClean="0"/>
          </a:p>
          <a:p>
            <a:pPr>
              <a:buNone/>
            </a:pPr>
            <a:endParaRPr lang="en-US" sz="2800" dirty="0"/>
          </a:p>
        </p:txBody>
      </p:sp>
      <p:sp>
        <p:nvSpPr>
          <p:cNvPr id="4" name="Slide Number Placeholder 3"/>
          <p:cNvSpPr>
            <a:spLocks noGrp="1"/>
          </p:cNvSpPr>
          <p:nvPr>
            <p:ph type="sldNum" sz="quarter" idx="12"/>
          </p:nvPr>
        </p:nvSpPr>
        <p:spPr/>
        <p:txBody>
          <a:bodyPr/>
          <a:lstStyle/>
          <a:p>
            <a:fld id="{2A7B329A-591F-4804-89D8-26B76C6D36C8}"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a:bodyPr>
          <a:lstStyle/>
          <a:p>
            <a:r>
              <a:rPr lang="en-US" sz="1200" dirty="0" smtClean="0"/>
              <a:t>PATENT CHALLENGE OPTIONS ADDMG CLE 10/12</a:t>
            </a:r>
            <a:endParaRPr lang="en-US" sz="1200" dirty="0"/>
          </a:p>
        </p:txBody>
      </p:sp>
      <p:sp>
        <p:nvSpPr>
          <p:cNvPr id="3" name="Content Placeholder 2"/>
          <p:cNvSpPr>
            <a:spLocks noGrp="1"/>
          </p:cNvSpPr>
          <p:nvPr>
            <p:ph idx="1"/>
          </p:nvPr>
        </p:nvSpPr>
        <p:spPr/>
        <p:txBody>
          <a:bodyPr>
            <a:normAutofit lnSpcReduction="10000"/>
          </a:bodyPr>
          <a:lstStyle/>
          <a:p>
            <a:pPr>
              <a:buNone/>
            </a:pPr>
            <a:r>
              <a:rPr lang="en-US" sz="2000" b="1" dirty="0" smtClean="0"/>
              <a:t> Post Grant Review (Date: 9/16/12)</a:t>
            </a:r>
            <a:endParaRPr lang="en-US" sz="2000" u="sng" dirty="0" smtClean="0"/>
          </a:p>
          <a:p>
            <a:pPr>
              <a:buFont typeface="Wingdings" pitchFamily="2" charset="2"/>
              <a:buChar char="§"/>
            </a:pPr>
            <a:r>
              <a:rPr lang="en-US" sz="2000" u="sng" dirty="0" smtClean="0"/>
              <a:t>Who?</a:t>
            </a:r>
            <a:r>
              <a:rPr lang="en-US" sz="2000" dirty="0" smtClean="0"/>
              <a:t> – 3</a:t>
            </a:r>
            <a:r>
              <a:rPr lang="en-US" sz="2000" baseline="30000" dirty="0" smtClean="0"/>
              <a:t>rd</a:t>
            </a:r>
            <a:r>
              <a:rPr lang="en-US" sz="2000" dirty="0" smtClean="0"/>
              <a:t> Party who has not filed an invalidity lawsuit, real party in interest</a:t>
            </a:r>
          </a:p>
          <a:p>
            <a:pPr>
              <a:buFont typeface="Wingdings" pitchFamily="2" charset="2"/>
              <a:buChar char="§"/>
            </a:pPr>
            <a:endParaRPr lang="en-US" sz="2000" dirty="0" smtClean="0"/>
          </a:p>
          <a:p>
            <a:pPr>
              <a:buFont typeface="Wingdings" pitchFamily="2" charset="2"/>
              <a:buChar char="§"/>
            </a:pPr>
            <a:r>
              <a:rPr lang="en-US" sz="2000" u="sng" dirty="0" smtClean="0"/>
              <a:t>When?</a:t>
            </a:r>
            <a:r>
              <a:rPr lang="en-US" sz="2000" dirty="0" smtClean="0"/>
              <a:t> – Filed </a:t>
            </a:r>
            <a:r>
              <a:rPr lang="en-US" sz="2000" u="sng" dirty="0" smtClean="0"/>
              <a:t>&lt;</a:t>
            </a:r>
            <a:r>
              <a:rPr lang="en-US" sz="2000" dirty="0" smtClean="0"/>
              <a:t> 9 </a:t>
            </a:r>
            <a:r>
              <a:rPr lang="en-US" sz="2000" dirty="0" err="1" smtClean="0"/>
              <a:t>mos</a:t>
            </a:r>
            <a:r>
              <a:rPr lang="en-US" sz="2000" dirty="0" smtClean="0"/>
              <a:t> from (re)issue date (patents issuing from first-inventor-to-file patents, i.e. 3/16/13)</a:t>
            </a:r>
          </a:p>
          <a:p>
            <a:pPr>
              <a:buFont typeface="Wingdings" pitchFamily="2" charset="2"/>
              <a:buChar char="§"/>
            </a:pPr>
            <a:endParaRPr lang="en-US" sz="2000" u="sng" dirty="0" smtClean="0"/>
          </a:p>
          <a:p>
            <a:pPr>
              <a:buFont typeface="Wingdings" pitchFamily="2" charset="2"/>
              <a:buChar char="§"/>
            </a:pPr>
            <a:r>
              <a:rPr lang="en-US" sz="2000" u="sng" dirty="0" smtClean="0"/>
              <a:t>What?</a:t>
            </a:r>
            <a:r>
              <a:rPr lang="en-US" sz="2000" dirty="0" smtClean="0"/>
              <a:t> – 3</a:t>
            </a:r>
            <a:r>
              <a:rPr lang="en-US" sz="2000" baseline="30000" dirty="0" smtClean="0"/>
              <a:t>rd</a:t>
            </a:r>
            <a:r>
              <a:rPr lang="en-US" sz="2000" dirty="0" smtClean="0"/>
              <a:t>  Party files a petition, </a:t>
            </a:r>
            <a:r>
              <a:rPr lang="en-US" sz="2000" u="sng" dirty="0" smtClean="0"/>
              <a:t>not limited to printed pubs and patents</a:t>
            </a:r>
            <a:r>
              <a:rPr lang="en-US" sz="2000" dirty="0" smtClean="0"/>
              <a:t>, under 101, 102, 103 &amp; 112, claim construction and how </a:t>
            </a:r>
            <a:r>
              <a:rPr lang="en-US" sz="2000" dirty="0" err="1" smtClean="0"/>
              <a:t>unpatentable</a:t>
            </a:r>
            <a:r>
              <a:rPr lang="en-US" sz="2000" dirty="0" smtClean="0"/>
              <a:t>, survive possible patentee response, PTO decides on “more likely than not” (&gt;50%), trial for each claim and each ground, patentee gets to amend at least once</a:t>
            </a:r>
          </a:p>
          <a:p>
            <a:pPr>
              <a:buFont typeface="Wingdings" pitchFamily="2" charset="2"/>
              <a:buChar char="§"/>
            </a:pPr>
            <a:endParaRPr lang="en-US" sz="2000" u="sng" dirty="0" smtClean="0"/>
          </a:p>
          <a:p>
            <a:pPr>
              <a:buFont typeface="Wingdings" pitchFamily="2" charset="2"/>
              <a:buChar char="§"/>
            </a:pPr>
            <a:r>
              <a:rPr lang="en-US" sz="2000" u="sng" dirty="0" smtClean="0"/>
              <a:t>How Long?</a:t>
            </a:r>
            <a:r>
              <a:rPr lang="en-US" sz="2000" dirty="0" smtClean="0"/>
              <a:t> – Completed within 1 yr, extendable for 6 mos.</a:t>
            </a:r>
            <a:endParaRPr lang="en-US" sz="2000" u="sng" dirty="0" smtClean="0"/>
          </a:p>
          <a:p>
            <a:pPr lvl="1">
              <a:buFont typeface="Wingdings" pitchFamily="2" charset="2"/>
              <a:buChar char="§"/>
            </a:pPr>
            <a:endParaRPr lang="en-US" sz="2000" dirty="0" smtClean="0"/>
          </a:p>
          <a:p>
            <a:pPr lvl="1">
              <a:buFont typeface="Wingdings" pitchFamily="2" charset="2"/>
              <a:buChar char="§"/>
            </a:pPr>
            <a:endParaRPr lang="en-US" sz="1600" dirty="0" smtClean="0"/>
          </a:p>
          <a:p>
            <a:pPr>
              <a:buFont typeface="Wingdings" pitchFamily="2" charset="2"/>
              <a:buChar char="§"/>
            </a:pPr>
            <a:endParaRPr lang="en-US" sz="2000" dirty="0" smtClean="0"/>
          </a:p>
          <a:p>
            <a:pPr>
              <a:buNone/>
            </a:pPr>
            <a:endParaRPr lang="en-US" sz="2400" dirty="0" smtClean="0"/>
          </a:p>
          <a:p>
            <a:pPr>
              <a:buNone/>
            </a:pPr>
            <a:endParaRPr lang="en-US" sz="2800" dirty="0"/>
          </a:p>
        </p:txBody>
      </p:sp>
      <p:sp>
        <p:nvSpPr>
          <p:cNvPr id="4" name="Slide Number Placeholder 3"/>
          <p:cNvSpPr>
            <a:spLocks noGrp="1"/>
          </p:cNvSpPr>
          <p:nvPr>
            <p:ph type="sldNum" sz="quarter" idx="12"/>
          </p:nvPr>
        </p:nvSpPr>
        <p:spPr/>
        <p:txBody>
          <a:bodyPr/>
          <a:lstStyle/>
          <a:p>
            <a:fld id="{2A7B329A-591F-4804-89D8-26B76C6D36C8}"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a:bodyPr>
          <a:lstStyle/>
          <a:p>
            <a:r>
              <a:rPr lang="en-US" sz="1200" dirty="0" smtClean="0"/>
              <a:t>PATENT CHALLENGE OPTIONS ADDMG CLE 10/12</a:t>
            </a:r>
            <a:endParaRPr lang="en-US" sz="1200" dirty="0"/>
          </a:p>
        </p:txBody>
      </p:sp>
      <p:sp>
        <p:nvSpPr>
          <p:cNvPr id="3" name="Content Placeholder 2"/>
          <p:cNvSpPr>
            <a:spLocks noGrp="1"/>
          </p:cNvSpPr>
          <p:nvPr>
            <p:ph idx="1"/>
          </p:nvPr>
        </p:nvSpPr>
        <p:spPr/>
        <p:txBody>
          <a:bodyPr>
            <a:normAutofit/>
          </a:bodyPr>
          <a:lstStyle/>
          <a:p>
            <a:pPr>
              <a:buNone/>
            </a:pPr>
            <a:r>
              <a:rPr lang="en-US" sz="2000" b="1" dirty="0" smtClean="0"/>
              <a:t> Post Grant Review (cont’d)</a:t>
            </a:r>
            <a:endParaRPr lang="en-US" sz="2000" u="sng" dirty="0" smtClean="0"/>
          </a:p>
          <a:p>
            <a:pPr>
              <a:buFont typeface="Wingdings" pitchFamily="2" charset="2"/>
              <a:buChar char="§"/>
            </a:pPr>
            <a:endParaRPr lang="en-US" sz="2000" u="sng" dirty="0" smtClean="0"/>
          </a:p>
          <a:p>
            <a:pPr>
              <a:buFont typeface="Wingdings" pitchFamily="2" charset="2"/>
              <a:buChar char="§"/>
            </a:pPr>
            <a:r>
              <a:rPr lang="en-US" sz="2000" u="sng" dirty="0" smtClean="0"/>
              <a:t>How Much?</a:t>
            </a:r>
            <a:r>
              <a:rPr lang="en-US" sz="2000" dirty="0" smtClean="0"/>
              <a:t> – Fee = $35,800 + $800 for each claim over 20</a:t>
            </a:r>
          </a:p>
          <a:p>
            <a:pPr>
              <a:buFont typeface="Wingdings" pitchFamily="2" charset="2"/>
              <a:buChar char="§"/>
            </a:pPr>
            <a:endParaRPr lang="en-US" sz="2000" u="sng" dirty="0" smtClean="0"/>
          </a:p>
          <a:p>
            <a:pPr>
              <a:buFont typeface="Wingdings" pitchFamily="2" charset="2"/>
              <a:buChar char="§"/>
            </a:pPr>
            <a:r>
              <a:rPr lang="en-US" sz="2000" u="sng" dirty="0" smtClean="0"/>
              <a:t>3rd Party Considerations?</a:t>
            </a:r>
          </a:p>
          <a:p>
            <a:pPr lvl="1">
              <a:buFont typeface="Wingdings" pitchFamily="2" charset="2"/>
              <a:buChar char="§"/>
            </a:pPr>
            <a:r>
              <a:rPr lang="en-US" sz="2000" dirty="0" smtClean="0"/>
              <a:t>Can settle</a:t>
            </a:r>
          </a:p>
          <a:p>
            <a:pPr lvl="1">
              <a:buFont typeface="Wingdings" pitchFamily="2" charset="2"/>
              <a:buChar char="§"/>
            </a:pPr>
            <a:r>
              <a:rPr lang="en-US" sz="2000" dirty="0" smtClean="0"/>
              <a:t>Relatively expensive</a:t>
            </a:r>
          </a:p>
          <a:p>
            <a:pPr lvl="1">
              <a:buFont typeface="Wingdings" pitchFamily="2" charset="2"/>
              <a:buChar char="§"/>
            </a:pPr>
            <a:r>
              <a:rPr lang="en-US" sz="2000" dirty="0" smtClean="0"/>
              <a:t>Most helpful with single troublesome patent (</a:t>
            </a:r>
            <a:r>
              <a:rPr lang="en-US" sz="2000" dirty="0" err="1" smtClean="0"/>
              <a:t>Pharma</a:t>
            </a:r>
            <a:r>
              <a:rPr lang="en-US" sz="2000" dirty="0" smtClean="0"/>
              <a:t>) </a:t>
            </a:r>
          </a:p>
          <a:p>
            <a:pPr lvl="1">
              <a:buFont typeface="Wingdings" pitchFamily="2" charset="2"/>
              <a:buChar char="§"/>
            </a:pPr>
            <a:r>
              <a:rPr lang="en-US" sz="2000" dirty="0" smtClean="0"/>
              <a:t>PTO </a:t>
            </a:r>
            <a:r>
              <a:rPr lang="en-US" sz="2000" dirty="0" err="1" smtClean="0"/>
              <a:t>e</a:t>
            </a:r>
            <a:r>
              <a:rPr lang="en-US" sz="2000" dirty="0" err="1" smtClean="0"/>
              <a:t>stoppel</a:t>
            </a:r>
            <a:r>
              <a:rPr lang="en-US" sz="2000" dirty="0" smtClean="0"/>
              <a:t>? Yes, </a:t>
            </a:r>
            <a:r>
              <a:rPr lang="en-US" sz="2000" dirty="0" err="1" smtClean="0"/>
              <a:t>wrt</a:t>
            </a:r>
            <a:r>
              <a:rPr lang="en-US" sz="2000" dirty="0" smtClean="0"/>
              <a:t> any claim or ground that raised or  “reasonably could have been raised”</a:t>
            </a:r>
          </a:p>
          <a:p>
            <a:pPr lvl="1">
              <a:buFont typeface="Wingdings" pitchFamily="2" charset="2"/>
              <a:buChar char="§"/>
            </a:pPr>
            <a:endParaRPr lang="en-US" sz="2000" dirty="0" smtClean="0">
              <a:solidFill>
                <a:srgbClr val="FF0000"/>
              </a:solidFill>
            </a:endParaRPr>
          </a:p>
          <a:p>
            <a:pPr lvl="1">
              <a:buFont typeface="Wingdings" pitchFamily="2" charset="2"/>
              <a:buChar char="§"/>
            </a:pPr>
            <a:endParaRPr lang="en-US" sz="2000" dirty="0" smtClean="0"/>
          </a:p>
          <a:p>
            <a:pPr lvl="1">
              <a:buFont typeface="Wingdings" pitchFamily="2" charset="2"/>
              <a:buChar char="§"/>
            </a:pPr>
            <a:endParaRPr lang="en-US" sz="1600" dirty="0" smtClean="0"/>
          </a:p>
          <a:p>
            <a:pPr>
              <a:buFont typeface="Wingdings" pitchFamily="2" charset="2"/>
              <a:buChar char="§"/>
            </a:pPr>
            <a:endParaRPr lang="en-US" sz="2000" dirty="0" smtClean="0"/>
          </a:p>
          <a:p>
            <a:pPr>
              <a:buNone/>
            </a:pPr>
            <a:endParaRPr lang="en-US" sz="2400" dirty="0" smtClean="0"/>
          </a:p>
          <a:p>
            <a:pPr>
              <a:buNone/>
            </a:pPr>
            <a:endParaRPr lang="en-US" sz="2800" dirty="0"/>
          </a:p>
        </p:txBody>
      </p:sp>
      <p:sp>
        <p:nvSpPr>
          <p:cNvPr id="4" name="Slide Number Placeholder 3"/>
          <p:cNvSpPr>
            <a:spLocks noGrp="1"/>
          </p:cNvSpPr>
          <p:nvPr>
            <p:ph type="sldNum" sz="quarter" idx="12"/>
          </p:nvPr>
        </p:nvSpPr>
        <p:spPr/>
        <p:txBody>
          <a:bodyPr/>
          <a:lstStyle/>
          <a:p>
            <a:fld id="{2A7B329A-591F-4804-89D8-26B76C6D36C8}" type="slidenum">
              <a:rPr lang="en-US" smtClean="0"/>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a:bodyPr>
          <a:lstStyle/>
          <a:p>
            <a:r>
              <a:rPr lang="en-US" sz="1200" dirty="0" smtClean="0"/>
              <a:t>PATENT CHALLENGE OPTIONS ADDMG CLE 10/12</a:t>
            </a:r>
            <a:endParaRPr lang="en-US" sz="1200" dirty="0"/>
          </a:p>
        </p:txBody>
      </p:sp>
      <p:sp>
        <p:nvSpPr>
          <p:cNvPr id="3" name="Content Placeholder 2"/>
          <p:cNvSpPr>
            <a:spLocks noGrp="1"/>
          </p:cNvSpPr>
          <p:nvPr>
            <p:ph idx="1"/>
          </p:nvPr>
        </p:nvSpPr>
        <p:spPr/>
        <p:txBody>
          <a:bodyPr>
            <a:normAutofit/>
          </a:bodyPr>
          <a:lstStyle/>
          <a:p>
            <a:pPr>
              <a:buNone/>
            </a:pPr>
            <a:r>
              <a:rPr lang="en-US" sz="2000" b="1" dirty="0" smtClean="0"/>
              <a:t> Post Grant Review (cont’d)</a:t>
            </a:r>
            <a:endParaRPr lang="en-US" sz="2000" u="sng" dirty="0" smtClean="0"/>
          </a:p>
          <a:p>
            <a:pPr>
              <a:buFont typeface="Wingdings" pitchFamily="2" charset="2"/>
              <a:buChar char="§"/>
            </a:pPr>
            <a:r>
              <a:rPr lang="en-US" sz="2000" u="sng" dirty="0" smtClean="0"/>
              <a:t>3rd Party Considerations (cont’d)?</a:t>
            </a:r>
          </a:p>
          <a:p>
            <a:pPr lvl="1">
              <a:buFont typeface="Wingdings" pitchFamily="2" charset="2"/>
              <a:buChar char="§"/>
            </a:pPr>
            <a:r>
              <a:rPr lang="en-US" sz="2000" dirty="0" smtClean="0">
                <a:solidFill>
                  <a:srgbClr val="FF0000"/>
                </a:solidFill>
              </a:rPr>
              <a:t>Litigation </a:t>
            </a:r>
            <a:r>
              <a:rPr lang="en-US" sz="2000" dirty="0" err="1" smtClean="0">
                <a:solidFill>
                  <a:srgbClr val="FF0000"/>
                </a:solidFill>
              </a:rPr>
              <a:t>estoppel</a:t>
            </a:r>
            <a:r>
              <a:rPr lang="en-US" sz="2000" dirty="0" smtClean="0">
                <a:solidFill>
                  <a:srgbClr val="FF0000"/>
                </a:solidFill>
              </a:rPr>
              <a:t>? Yes</a:t>
            </a:r>
            <a:r>
              <a:rPr lang="en-US" sz="2000" dirty="0" smtClean="0">
                <a:solidFill>
                  <a:srgbClr val="FF0000"/>
                </a:solidFill>
              </a:rPr>
              <a:t>, for D. Ct., ITC </a:t>
            </a:r>
            <a:r>
              <a:rPr lang="en-US" sz="2000" dirty="0" err="1" smtClean="0">
                <a:solidFill>
                  <a:srgbClr val="FF0000"/>
                </a:solidFill>
              </a:rPr>
              <a:t>wrt</a:t>
            </a:r>
            <a:r>
              <a:rPr lang="en-US" sz="2000" dirty="0" smtClean="0">
                <a:solidFill>
                  <a:srgbClr val="FF0000"/>
                </a:solidFill>
              </a:rPr>
              <a:t> any claim or ground raised or  “reasonably could have been raised” (no sandbagging prior art)</a:t>
            </a:r>
          </a:p>
          <a:p>
            <a:pPr lvl="1">
              <a:buFont typeface="Wingdings" pitchFamily="2" charset="2"/>
              <a:buChar char="§"/>
            </a:pPr>
            <a:r>
              <a:rPr lang="en-US" sz="2000" dirty="0" smtClean="0">
                <a:solidFill>
                  <a:srgbClr val="FF0000"/>
                </a:solidFill>
              </a:rPr>
              <a:t>Very short time frames</a:t>
            </a:r>
          </a:p>
          <a:p>
            <a:pPr lvl="1">
              <a:buFont typeface="Wingdings" pitchFamily="2" charset="2"/>
              <a:buChar char="§"/>
            </a:pPr>
            <a:r>
              <a:rPr lang="en-US" sz="2000" dirty="0" smtClean="0">
                <a:solidFill>
                  <a:srgbClr val="FF0000"/>
                </a:solidFill>
              </a:rPr>
              <a:t>Asking </a:t>
            </a:r>
            <a:r>
              <a:rPr lang="en-US" sz="2000" dirty="0" smtClean="0">
                <a:solidFill>
                  <a:srgbClr val="FF0000"/>
                </a:solidFill>
              </a:rPr>
              <a:t>the PTO to admit that it made a mistake</a:t>
            </a:r>
          </a:p>
          <a:p>
            <a:pPr lvl="1">
              <a:buFont typeface="Wingdings" pitchFamily="2" charset="2"/>
              <a:buChar char="§"/>
            </a:pPr>
            <a:r>
              <a:rPr lang="en-US" sz="2000" u="sng" dirty="0" smtClean="0">
                <a:solidFill>
                  <a:srgbClr val="FF0000"/>
                </a:solidFill>
              </a:rPr>
              <a:t>Lead counsel must be a registered patent attorney</a:t>
            </a:r>
          </a:p>
          <a:p>
            <a:pPr lvl="1">
              <a:buFont typeface="Wingdings" pitchFamily="2" charset="2"/>
              <a:buChar char="§"/>
            </a:pPr>
            <a:r>
              <a:rPr lang="en-US" sz="2000" dirty="0" smtClean="0">
                <a:solidFill>
                  <a:srgbClr val="FF0000"/>
                </a:solidFill>
              </a:rPr>
              <a:t>Need an elaborate patent monitoring program to make timing requirements</a:t>
            </a:r>
          </a:p>
          <a:p>
            <a:pPr lvl="1">
              <a:buFont typeface="Wingdings" pitchFamily="2" charset="2"/>
              <a:buChar char="§"/>
            </a:pPr>
            <a:r>
              <a:rPr lang="en-US" sz="2000" dirty="0" smtClean="0">
                <a:solidFill>
                  <a:srgbClr val="FF0000"/>
                </a:solidFill>
              </a:rPr>
              <a:t>Exposure to willful infringement </a:t>
            </a:r>
          </a:p>
          <a:p>
            <a:pPr lvl="1">
              <a:buFont typeface="Wingdings" pitchFamily="2" charset="2"/>
              <a:buChar char="§"/>
            </a:pPr>
            <a:endParaRPr lang="en-US" sz="2000" dirty="0" smtClean="0">
              <a:solidFill>
                <a:srgbClr val="FF0000"/>
              </a:solidFill>
            </a:endParaRPr>
          </a:p>
          <a:p>
            <a:pPr lvl="1">
              <a:buFont typeface="Wingdings" pitchFamily="2" charset="2"/>
              <a:buChar char="§"/>
            </a:pPr>
            <a:endParaRPr lang="en-US" sz="2000" dirty="0" smtClean="0"/>
          </a:p>
          <a:p>
            <a:pPr lvl="1">
              <a:buFont typeface="Wingdings" pitchFamily="2" charset="2"/>
              <a:buChar char="§"/>
            </a:pPr>
            <a:endParaRPr lang="en-US" sz="1600" dirty="0" smtClean="0"/>
          </a:p>
          <a:p>
            <a:pPr>
              <a:buFont typeface="Wingdings" pitchFamily="2" charset="2"/>
              <a:buChar char="§"/>
            </a:pPr>
            <a:endParaRPr lang="en-US" sz="2000" dirty="0" smtClean="0"/>
          </a:p>
          <a:p>
            <a:pPr>
              <a:buNone/>
            </a:pPr>
            <a:endParaRPr lang="en-US" sz="2400" dirty="0" smtClean="0"/>
          </a:p>
          <a:p>
            <a:pPr>
              <a:buNone/>
            </a:pPr>
            <a:endParaRPr lang="en-US" sz="2800" dirty="0"/>
          </a:p>
        </p:txBody>
      </p:sp>
      <p:sp>
        <p:nvSpPr>
          <p:cNvPr id="4" name="Slide Number Placeholder 3"/>
          <p:cNvSpPr>
            <a:spLocks noGrp="1"/>
          </p:cNvSpPr>
          <p:nvPr>
            <p:ph type="sldNum" sz="quarter" idx="12"/>
          </p:nvPr>
        </p:nvSpPr>
        <p:spPr/>
        <p:txBody>
          <a:bodyPr/>
          <a:lstStyle/>
          <a:p>
            <a:fld id="{2A7B329A-591F-4804-89D8-26B76C6D36C8}" type="slidenum">
              <a:rPr lang="en-US" smtClean="0"/>
              <a:pPr/>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a:bodyPr>
          <a:lstStyle/>
          <a:p>
            <a:r>
              <a:rPr lang="en-US" sz="1200" dirty="0" smtClean="0"/>
              <a:t>PATENT CHALLENGE OPTIONS ADDMG CLE 10/12</a:t>
            </a:r>
            <a:endParaRPr lang="en-US" sz="1200" dirty="0"/>
          </a:p>
        </p:txBody>
      </p:sp>
      <p:sp>
        <p:nvSpPr>
          <p:cNvPr id="3" name="Content Placeholder 2"/>
          <p:cNvSpPr>
            <a:spLocks noGrp="1"/>
          </p:cNvSpPr>
          <p:nvPr>
            <p:ph idx="1"/>
          </p:nvPr>
        </p:nvSpPr>
        <p:spPr/>
        <p:txBody>
          <a:bodyPr>
            <a:normAutofit/>
          </a:bodyPr>
          <a:lstStyle/>
          <a:p>
            <a:pPr>
              <a:buNone/>
            </a:pPr>
            <a:r>
              <a:rPr lang="en-US" sz="2000" b="1" dirty="0" smtClean="0"/>
              <a:t> Recommendations:</a:t>
            </a:r>
          </a:p>
          <a:p>
            <a:pPr>
              <a:buFont typeface="Wingdings" pitchFamily="2" charset="2"/>
              <a:buChar char="§"/>
            </a:pPr>
            <a:endParaRPr lang="en-US" sz="2000" dirty="0" smtClean="0"/>
          </a:p>
          <a:p>
            <a:pPr>
              <a:buFont typeface="Wingdings" pitchFamily="2" charset="2"/>
              <a:buChar char="§"/>
            </a:pPr>
            <a:r>
              <a:rPr lang="en-US" sz="2000" dirty="0" smtClean="0"/>
              <a:t>For Patentees</a:t>
            </a:r>
          </a:p>
          <a:p>
            <a:pPr lvl="1">
              <a:buFont typeface="Wingdings" pitchFamily="2" charset="2"/>
              <a:buChar char="§"/>
            </a:pPr>
            <a:r>
              <a:rPr lang="en-US" sz="2000" dirty="0" smtClean="0"/>
              <a:t>Emphasis still on selecting high quality invention disclosures, search and consider prior art in original drafting, add claims for US cases</a:t>
            </a:r>
          </a:p>
          <a:p>
            <a:pPr lvl="1">
              <a:buFont typeface="Wingdings" pitchFamily="2" charset="2"/>
              <a:buChar char="§"/>
            </a:pPr>
            <a:r>
              <a:rPr lang="en-US" sz="2000" dirty="0" smtClean="0"/>
              <a:t>Consider Supplemental Examination, rather than Ex Parte </a:t>
            </a:r>
            <a:r>
              <a:rPr lang="en-US" sz="2000" dirty="0" err="1" smtClean="0"/>
              <a:t>Reexam</a:t>
            </a:r>
            <a:r>
              <a:rPr lang="en-US" sz="2000" dirty="0" smtClean="0"/>
              <a:t>, to have art considered by PTO</a:t>
            </a:r>
          </a:p>
          <a:p>
            <a:pPr lvl="1">
              <a:buFont typeface="Wingdings" pitchFamily="2" charset="2"/>
              <a:buChar char="§"/>
            </a:pPr>
            <a:r>
              <a:rPr lang="en-US" sz="2000" dirty="0" smtClean="0"/>
              <a:t>Reissue also seems like a bargain and permits broader claims (2 yr)</a:t>
            </a:r>
          </a:p>
          <a:p>
            <a:pPr lvl="1">
              <a:buFont typeface="Wingdings" pitchFamily="2" charset="2"/>
              <a:buChar char="§"/>
            </a:pPr>
            <a:endParaRPr lang="en-US" sz="2000" dirty="0" smtClean="0"/>
          </a:p>
          <a:p>
            <a:pPr>
              <a:buFont typeface="Wingdings" pitchFamily="2" charset="2"/>
              <a:buChar char="§"/>
            </a:pPr>
            <a:endParaRPr lang="en-US" sz="2000" dirty="0" smtClean="0"/>
          </a:p>
          <a:p>
            <a:pPr lvl="1">
              <a:buFont typeface="Wingdings" pitchFamily="2" charset="2"/>
              <a:buChar char="§"/>
            </a:pPr>
            <a:endParaRPr lang="en-US" sz="2000" dirty="0" smtClean="0"/>
          </a:p>
          <a:p>
            <a:pPr lvl="1">
              <a:buFont typeface="Wingdings" pitchFamily="2" charset="2"/>
              <a:buChar char="§"/>
            </a:pPr>
            <a:endParaRPr lang="en-US" sz="1600" dirty="0" smtClean="0"/>
          </a:p>
          <a:p>
            <a:pPr>
              <a:buFont typeface="Wingdings" pitchFamily="2" charset="2"/>
              <a:buChar char="§"/>
            </a:pPr>
            <a:endParaRPr lang="en-US" sz="2000" dirty="0" smtClean="0"/>
          </a:p>
          <a:p>
            <a:pPr>
              <a:buNone/>
            </a:pPr>
            <a:endParaRPr lang="en-US" sz="2400" dirty="0" smtClean="0"/>
          </a:p>
          <a:p>
            <a:pPr>
              <a:buNone/>
            </a:pPr>
            <a:endParaRPr lang="en-US" sz="2800" dirty="0"/>
          </a:p>
        </p:txBody>
      </p:sp>
      <p:sp>
        <p:nvSpPr>
          <p:cNvPr id="4" name="Slide Number Placeholder 3"/>
          <p:cNvSpPr>
            <a:spLocks noGrp="1"/>
          </p:cNvSpPr>
          <p:nvPr>
            <p:ph type="sldNum" sz="quarter" idx="12"/>
          </p:nvPr>
        </p:nvSpPr>
        <p:spPr/>
        <p:txBody>
          <a:bodyPr/>
          <a:lstStyle/>
          <a:p>
            <a:fld id="{2A7B329A-591F-4804-89D8-26B76C6D36C8}" type="slidenum">
              <a:rPr lang="en-US" smtClean="0"/>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a:bodyPr>
          <a:lstStyle/>
          <a:p>
            <a:r>
              <a:rPr lang="en-US" sz="1200" dirty="0" smtClean="0"/>
              <a:t>PATENT CHALLENGE OPTIONS ADDMG CLE 10/12</a:t>
            </a:r>
            <a:endParaRPr lang="en-US" sz="1200" dirty="0"/>
          </a:p>
        </p:txBody>
      </p:sp>
      <p:sp>
        <p:nvSpPr>
          <p:cNvPr id="3" name="Content Placeholder 2"/>
          <p:cNvSpPr>
            <a:spLocks noGrp="1"/>
          </p:cNvSpPr>
          <p:nvPr>
            <p:ph idx="1"/>
          </p:nvPr>
        </p:nvSpPr>
        <p:spPr/>
        <p:txBody>
          <a:bodyPr>
            <a:normAutofit/>
          </a:bodyPr>
          <a:lstStyle/>
          <a:p>
            <a:pPr>
              <a:buNone/>
            </a:pPr>
            <a:r>
              <a:rPr lang="en-US" sz="2000" b="1" dirty="0" smtClean="0"/>
              <a:t> Recommendations (cont’d):</a:t>
            </a:r>
          </a:p>
          <a:p>
            <a:pPr lvl="1">
              <a:buNone/>
            </a:pPr>
            <a:endParaRPr lang="en-US" sz="2000" dirty="0" smtClean="0"/>
          </a:p>
          <a:p>
            <a:pPr>
              <a:buFont typeface="Wingdings" pitchFamily="2" charset="2"/>
              <a:buChar char="§"/>
            </a:pPr>
            <a:r>
              <a:rPr lang="en-US" sz="2000" dirty="0" smtClean="0"/>
              <a:t>For 3rd Party Patent Challengers</a:t>
            </a:r>
          </a:p>
          <a:p>
            <a:pPr lvl="1">
              <a:buFont typeface="Wingdings" pitchFamily="2" charset="2"/>
              <a:buChar char="§"/>
            </a:pPr>
            <a:r>
              <a:rPr lang="en-US" sz="2000" dirty="0" smtClean="0"/>
              <a:t>If you are a manufacturer, think long and hard about a monitoring program for competitors’ published applications and patents</a:t>
            </a:r>
          </a:p>
          <a:p>
            <a:pPr lvl="1">
              <a:buFont typeface="Wingdings" pitchFamily="2" charset="2"/>
              <a:buChar char="§"/>
            </a:pPr>
            <a:r>
              <a:rPr lang="en-US" sz="2000" dirty="0" err="1" smtClean="0"/>
              <a:t>Preissuance</a:t>
            </a:r>
            <a:r>
              <a:rPr lang="en-US" sz="2000" dirty="0" smtClean="0"/>
              <a:t> Submissions may have potential, but again you need a monitoring program, and we will need to see how much weight the PTO gives such submissions</a:t>
            </a:r>
          </a:p>
          <a:p>
            <a:pPr lvl="1">
              <a:buFont typeface="Wingdings" pitchFamily="2" charset="2"/>
              <a:buChar char="§"/>
            </a:pPr>
            <a:r>
              <a:rPr lang="en-US" sz="2000" dirty="0" smtClean="0"/>
              <a:t>Consider the risk/reward of hiring patent monitoring services</a:t>
            </a:r>
          </a:p>
          <a:p>
            <a:pPr lvl="1">
              <a:buFont typeface="Wingdings" pitchFamily="2" charset="2"/>
              <a:buChar char="§"/>
            </a:pPr>
            <a:r>
              <a:rPr lang="en-US" sz="2000" dirty="0" smtClean="0"/>
              <a:t>The litigation estoppels for PGR and IPR are likely show stoppers </a:t>
            </a:r>
          </a:p>
          <a:p>
            <a:pPr lvl="1">
              <a:buFont typeface="Wingdings" pitchFamily="2" charset="2"/>
              <a:buChar char="§"/>
            </a:pPr>
            <a:endParaRPr lang="en-US" sz="2000" dirty="0" smtClean="0"/>
          </a:p>
          <a:p>
            <a:pPr lvl="1" algn="ctr">
              <a:buNone/>
            </a:pPr>
            <a:r>
              <a:rPr lang="en-US" sz="2400" dirty="0" smtClean="0"/>
              <a:t>END</a:t>
            </a:r>
            <a:endParaRPr lang="en-US" sz="1600" dirty="0" smtClean="0"/>
          </a:p>
          <a:p>
            <a:pPr>
              <a:buFont typeface="Wingdings" pitchFamily="2" charset="2"/>
              <a:buChar char="§"/>
            </a:pPr>
            <a:endParaRPr lang="en-US" sz="2000" dirty="0" smtClean="0"/>
          </a:p>
          <a:p>
            <a:pPr>
              <a:buNone/>
            </a:pPr>
            <a:endParaRPr lang="en-US" sz="2400" dirty="0" smtClean="0"/>
          </a:p>
          <a:p>
            <a:pPr>
              <a:buNone/>
            </a:pPr>
            <a:endParaRPr lang="en-US" sz="2800" dirty="0"/>
          </a:p>
        </p:txBody>
      </p:sp>
      <p:sp>
        <p:nvSpPr>
          <p:cNvPr id="4" name="Slide Number Placeholder 3"/>
          <p:cNvSpPr>
            <a:spLocks noGrp="1"/>
          </p:cNvSpPr>
          <p:nvPr>
            <p:ph type="sldNum" sz="quarter" idx="12"/>
          </p:nvPr>
        </p:nvSpPr>
        <p:spPr/>
        <p:txBody>
          <a:bodyPr/>
          <a:lstStyle/>
          <a:p>
            <a:fld id="{2A7B329A-591F-4804-89D8-26B76C6D36C8}" type="slidenum">
              <a:rPr lang="en-US" smtClean="0"/>
              <a:pPr/>
              <a:t>28</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a:bodyPr>
          <a:lstStyle/>
          <a:p>
            <a:r>
              <a:rPr lang="en-US" sz="1200" dirty="0" smtClean="0"/>
              <a:t>PATENT CHALLENGE OPTIONS ADDMG CLE 10/12</a:t>
            </a:r>
            <a:endParaRPr lang="en-US" sz="1200" dirty="0"/>
          </a:p>
        </p:txBody>
      </p:sp>
      <p:sp>
        <p:nvSpPr>
          <p:cNvPr id="3" name="Content Placeholder 2"/>
          <p:cNvSpPr>
            <a:spLocks noGrp="1"/>
          </p:cNvSpPr>
          <p:nvPr>
            <p:ph idx="1"/>
          </p:nvPr>
        </p:nvSpPr>
        <p:spPr/>
        <p:txBody>
          <a:bodyPr>
            <a:normAutofit lnSpcReduction="10000"/>
          </a:bodyPr>
          <a:lstStyle/>
          <a:p>
            <a:pPr>
              <a:buNone/>
            </a:pPr>
            <a:r>
              <a:rPr lang="en-US" sz="2400" b="1" dirty="0" err="1" smtClean="0"/>
              <a:t>Preissuance</a:t>
            </a:r>
            <a:r>
              <a:rPr lang="en-US" sz="2400" b="1" dirty="0" smtClean="0"/>
              <a:t> Submissions (Date: 9/16/12)</a:t>
            </a:r>
            <a:endParaRPr lang="en-US" sz="2400" dirty="0" smtClean="0"/>
          </a:p>
          <a:p>
            <a:pPr>
              <a:buFont typeface="Wingdings" pitchFamily="2" charset="2"/>
              <a:buChar char="§"/>
            </a:pPr>
            <a:r>
              <a:rPr lang="en-US" sz="2400" u="sng" dirty="0" smtClean="0"/>
              <a:t>Who? </a:t>
            </a:r>
            <a:r>
              <a:rPr lang="en-US" sz="2400" dirty="0" smtClean="0"/>
              <a:t> - Any 3</a:t>
            </a:r>
            <a:r>
              <a:rPr lang="en-US" sz="2400" baseline="30000" dirty="0" smtClean="0"/>
              <a:t>rd</a:t>
            </a:r>
            <a:r>
              <a:rPr lang="en-US" sz="2400" dirty="0" smtClean="0"/>
              <a:t> party, can’t be someone with a duty of disclosure, can be anonymous</a:t>
            </a:r>
          </a:p>
          <a:p>
            <a:pPr>
              <a:buFont typeface="Wingdings" pitchFamily="2" charset="2"/>
              <a:buChar char="§"/>
            </a:pPr>
            <a:endParaRPr lang="en-US" sz="2400" dirty="0" smtClean="0"/>
          </a:p>
          <a:p>
            <a:pPr>
              <a:buFont typeface="Wingdings" pitchFamily="2" charset="2"/>
              <a:buChar char="§"/>
            </a:pPr>
            <a:r>
              <a:rPr lang="en-US" sz="2400" u="sng" dirty="0" smtClean="0"/>
              <a:t>What?</a:t>
            </a:r>
            <a:r>
              <a:rPr lang="en-US" sz="2400" dirty="0" smtClean="0"/>
              <a:t> - Concise description of relevance of each document, no service to applicant, limited to printed publications, PTO will notify if non-compliant </a:t>
            </a:r>
          </a:p>
          <a:p>
            <a:pPr>
              <a:buFont typeface="Wingdings" pitchFamily="2" charset="2"/>
              <a:buChar char="§"/>
            </a:pPr>
            <a:endParaRPr lang="en-US" sz="2400" dirty="0" smtClean="0"/>
          </a:p>
          <a:p>
            <a:pPr>
              <a:buFont typeface="Wingdings" pitchFamily="2" charset="2"/>
              <a:buChar char="§"/>
            </a:pPr>
            <a:r>
              <a:rPr lang="en-US" sz="2400" u="sng" dirty="0" smtClean="0"/>
              <a:t>When?</a:t>
            </a:r>
            <a:r>
              <a:rPr lang="en-US" sz="2400" dirty="0" smtClean="0"/>
              <a:t> - Pending application (not reissue or </a:t>
            </a:r>
            <a:r>
              <a:rPr lang="en-US" sz="2400" dirty="0" err="1" smtClean="0"/>
              <a:t>reexam</a:t>
            </a:r>
            <a:r>
              <a:rPr lang="en-US" sz="2400" dirty="0" smtClean="0"/>
              <a:t>), file before later of 6 </a:t>
            </a:r>
            <a:r>
              <a:rPr lang="en-US" sz="2400" dirty="0" err="1" smtClean="0"/>
              <a:t>mos</a:t>
            </a:r>
            <a:r>
              <a:rPr lang="en-US" sz="2400" dirty="0" smtClean="0"/>
              <a:t> after publication date or first rejection and before Notice of Allowance</a:t>
            </a:r>
          </a:p>
          <a:p>
            <a:pPr>
              <a:buNone/>
            </a:pPr>
            <a:r>
              <a:rPr lang="en-US" sz="2400" dirty="0" smtClean="0"/>
              <a:t> </a:t>
            </a:r>
          </a:p>
          <a:p>
            <a:pPr>
              <a:buFont typeface="Wingdings" pitchFamily="2" charset="2"/>
              <a:buChar char="§"/>
            </a:pPr>
            <a:endParaRPr lang="en-US" sz="2400" dirty="0" smtClean="0"/>
          </a:p>
          <a:p>
            <a:pPr lvl="1">
              <a:buFont typeface="Wingdings" pitchFamily="2" charset="2"/>
              <a:buChar char="§"/>
            </a:pPr>
            <a:endParaRPr lang="en-US" sz="2400" dirty="0" smtClean="0"/>
          </a:p>
          <a:p>
            <a:endParaRPr lang="en-US" sz="2800" dirty="0"/>
          </a:p>
        </p:txBody>
      </p:sp>
      <p:sp>
        <p:nvSpPr>
          <p:cNvPr id="4" name="Slide Number Placeholder 3"/>
          <p:cNvSpPr>
            <a:spLocks noGrp="1"/>
          </p:cNvSpPr>
          <p:nvPr>
            <p:ph type="sldNum" sz="quarter" idx="12"/>
          </p:nvPr>
        </p:nvSpPr>
        <p:spPr/>
        <p:txBody>
          <a:bodyPr/>
          <a:lstStyle/>
          <a:p>
            <a:fld id="{2A7B329A-591F-4804-89D8-26B76C6D36C8}"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a:bodyPr>
          <a:lstStyle/>
          <a:p>
            <a:r>
              <a:rPr lang="en-US" sz="1200" dirty="0" smtClean="0"/>
              <a:t>PATENT CHALLENGE OPTIONS ADDMG CLE 10/12</a:t>
            </a:r>
            <a:endParaRPr lang="en-US" sz="1200" dirty="0"/>
          </a:p>
        </p:txBody>
      </p:sp>
      <p:sp>
        <p:nvSpPr>
          <p:cNvPr id="3" name="Content Placeholder 2"/>
          <p:cNvSpPr>
            <a:spLocks noGrp="1"/>
          </p:cNvSpPr>
          <p:nvPr>
            <p:ph idx="1"/>
          </p:nvPr>
        </p:nvSpPr>
        <p:spPr/>
        <p:txBody>
          <a:bodyPr>
            <a:normAutofit fontScale="85000" lnSpcReduction="20000"/>
          </a:bodyPr>
          <a:lstStyle/>
          <a:p>
            <a:pPr>
              <a:buNone/>
            </a:pPr>
            <a:r>
              <a:rPr lang="en-US" sz="2400" b="1" dirty="0" err="1" smtClean="0"/>
              <a:t>Preissuance</a:t>
            </a:r>
            <a:r>
              <a:rPr lang="en-US" sz="2400" b="1" dirty="0" smtClean="0"/>
              <a:t> Submissions (cont’d)</a:t>
            </a:r>
            <a:endParaRPr lang="en-US" sz="2400" dirty="0" smtClean="0"/>
          </a:p>
          <a:p>
            <a:pPr>
              <a:buFont typeface="Wingdings" pitchFamily="2" charset="2"/>
              <a:buChar char="§"/>
            </a:pPr>
            <a:r>
              <a:rPr lang="en-US" sz="2400" u="sng" dirty="0" smtClean="0"/>
              <a:t>How Much? </a:t>
            </a:r>
            <a:r>
              <a:rPr lang="en-US" sz="2400" dirty="0" smtClean="0"/>
              <a:t>Fee – 3 or less documents, free the first time, thereafter every 10 is $180</a:t>
            </a:r>
          </a:p>
          <a:p>
            <a:pPr>
              <a:buFont typeface="Wingdings" pitchFamily="2" charset="2"/>
              <a:buChar char="§"/>
            </a:pPr>
            <a:endParaRPr lang="en-US" sz="2400" dirty="0" smtClean="0"/>
          </a:p>
          <a:p>
            <a:pPr>
              <a:buFont typeface="Wingdings" pitchFamily="2" charset="2"/>
              <a:buChar char="§"/>
            </a:pPr>
            <a:r>
              <a:rPr lang="en-US" sz="2400" u="sng" dirty="0" smtClean="0"/>
              <a:t>Procedure/timing?</a:t>
            </a:r>
            <a:r>
              <a:rPr lang="en-US" sz="2400" dirty="0" smtClean="0"/>
              <a:t> - Examiner takes up in next Official Action</a:t>
            </a:r>
          </a:p>
          <a:p>
            <a:pPr>
              <a:buFont typeface="Wingdings" pitchFamily="2" charset="2"/>
              <a:buChar char="§"/>
            </a:pPr>
            <a:endParaRPr lang="en-US" sz="2400" u="sng" dirty="0" smtClean="0"/>
          </a:p>
          <a:p>
            <a:pPr>
              <a:buFont typeface="Wingdings" pitchFamily="2" charset="2"/>
              <a:buChar char="§"/>
            </a:pPr>
            <a:r>
              <a:rPr lang="en-US" sz="2400" u="sng" dirty="0" smtClean="0"/>
              <a:t>Considerations for Applicant?</a:t>
            </a:r>
            <a:r>
              <a:rPr lang="en-US" sz="2400" dirty="0" smtClean="0"/>
              <a:t> Just along for the ride</a:t>
            </a:r>
            <a:endParaRPr lang="en-US" sz="2400" u="sng" dirty="0" smtClean="0"/>
          </a:p>
          <a:p>
            <a:pPr>
              <a:buFont typeface="Wingdings" pitchFamily="2" charset="2"/>
              <a:buChar char="§"/>
            </a:pPr>
            <a:endParaRPr lang="en-US" sz="2400" dirty="0" smtClean="0"/>
          </a:p>
          <a:p>
            <a:pPr>
              <a:buFont typeface="Wingdings" pitchFamily="2" charset="2"/>
              <a:buChar char="§"/>
            </a:pPr>
            <a:r>
              <a:rPr lang="en-US" sz="2400" u="sng" dirty="0" smtClean="0"/>
              <a:t>Considerations for 3</a:t>
            </a:r>
            <a:r>
              <a:rPr lang="en-US" sz="2400" u="sng" baseline="30000" dirty="0" smtClean="0"/>
              <a:t>rd</a:t>
            </a:r>
            <a:r>
              <a:rPr lang="en-US" sz="2400" u="sng" dirty="0" smtClean="0"/>
              <a:t> Party?</a:t>
            </a:r>
          </a:p>
          <a:p>
            <a:pPr lvl="1">
              <a:buFont typeface="Wingdings" pitchFamily="2" charset="2"/>
              <a:buChar char="§"/>
            </a:pPr>
            <a:r>
              <a:rPr lang="en-US" sz="2400" dirty="0" smtClean="0"/>
              <a:t>Cheap</a:t>
            </a:r>
          </a:p>
          <a:p>
            <a:pPr lvl="1">
              <a:buFont typeface="Wingdings" pitchFamily="2" charset="2"/>
              <a:buChar char="§"/>
            </a:pPr>
            <a:r>
              <a:rPr lang="en-US" sz="2400" dirty="0" smtClean="0">
                <a:solidFill>
                  <a:srgbClr val="FF0000"/>
                </a:solidFill>
              </a:rPr>
              <a:t>Need an elaborate program to make timing requirements</a:t>
            </a:r>
          </a:p>
          <a:p>
            <a:pPr lvl="1">
              <a:buFont typeface="Wingdings" pitchFamily="2" charset="2"/>
              <a:buChar char="§"/>
            </a:pPr>
            <a:r>
              <a:rPr lang="en-US" sz="2400" dirty="0" smtClean="0">
                <a:solidFill>
                  <a:srgbClr val="FF0000"/>
                </a:solidFill>
              </a:rPr>
              <a:t>Exposure to willful infringement </a:t>
            </a:r>
          </a:p>
          <a:p>
            <a:pPr lvl="1">
              <a:buFont typeface="Wingdings" pitchFamily="2" charset="2"/>
              <a:buChar char="§"/>
            </a:pPr>
            <a:r>
              <a:rPr lang="en-US" sz="2400" dirty="0" smtClean="0">
                <a:solidFill>
                  <a:srgbClr val="FF0000"/>
                </a:solidFill>
              </a:rPr>
              <a:t>Will Examiners simply ignore?</a:t>
            </a:r>
          </a:p>
          <a:p>
            <a:pPr lvl="1">
              <a:buFont typeface="Wingdings" pitchFamily="2" charset="2"/>
              <a:buChar char="§"/>
            </a:pPr>
            <a:r>
              <a:rPr lang="en-US" sz="2400" dirty="0" smtClean="0"/>
              <a:t>Litigation </a:t>
            </a:r>
            <a:r>
              <a:rPr lang="en-US" sz="2400" dirty="0" err="1" smtClean="0"/>
              <a:t>estoppel</a:t>
            </a:r>
            <a:r>
              <a:rPr lang="en-US" sz="2400" dirty="0" smtClean="0"/>
              <a:t> for 3</a:t>
            </a:r>
            <a:r>
              <a:rPr lang="en-US" sz="2400" baseline="30000" dirty="0" smtClean="0"/>
              <a:t>rd</a:t>
            </a:r>
            <a:r>
              <a:rPr lang="en-US" sz="2400" dirty="0" smtClean="0"/>
              <a:t> Party? Just statutory presumption of validity, and harder to prove invalidity when art already considered</a:t>
            </a:r>
          </a:p>
          <a:p>
            <a:pPr>
              <a:buFont typeface="Wingdings" pitchFamily="2" charset="2"/>
              <a:buChar char="§"/>
            </a:pPr>
            <a:endParaRPr lang="en-US" sz="2400" dirty="0" smtClean="0"/>
          </a:p>
          <a:p>
            <a:pPr>
              <a:buFont typeface="Wingdings" pitchFamily="2" charset="2"/>
              <a:buChar char="§"/>
            </a:pPr>
            <a:endParaRPr lang="en-US" sz="2400" dirty="0" smtClean="0"/>
          </a:p>
          <a:p>
            <a:pPr lvl="1">
              <a:buFont typeface="Wingdings" pitchFamily="2" charset="2"/>
              <a:buChar char="§"/>
            </a:pPr>
            <a:endParaRPr lang="en-US" sz="2400" dirty="0" smtClean="0"/>
          </a:p>
          <a:p>
            <a:endParaRPr lang="en-US" sz="2800" dirty="0"/>
          </a:p>
        </p:txBody>
      </p:sp>
      <p:sp>
        <p:nvSpPr>
          <p:cNvPr id="4" name="Slide Number Placeholder 3"/>
          <p:cNvSpPr>
            <a:spLocks noGrp="1"/>
          </p:cNvSpPr>
          <p:nvPr>
            <p:ph type="sldNum" sz="quarter" idx="12"/>
          </p:nvPr>
        </p:nvSpPr>
        <p:spPr/>
        <p:txBody>
          <a:bodyPr/>
          <a:lstStyle/>
          <a:p>
            <a:fld id="{2A7B329A-591F-4804-89D8-26B76C6D36C8}"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a:bodyPr>
          <a:lstStyle/>
          <a:p>
            <a:r>
              <a:rPr lang="en-US" sz="1200" dirty="0" smtClean="0"/>
              <a:t>PATENT CHALLENGE OPTIONS ADDMG CLE 10/12</a:t>
            </a:r>
            <a:endParaRPr lang="en-US" sz="1200" dirty="0"/>
          </a:p>
        </p:txBody>
      </p:sp>
      <p:sp>
        <p:nvSpPr>
          <p:cNvPr id="3" name="Content Placeholder 2"/>
          <p:cNvSpPr>
            <a:spLocks noGrp="1"/>
          </p:cNvSpPr>
          <p:nvPr>
            <p:ph idx="1"/>
          </p:nvPr>
        </p:nvSpPr>
        <p:spPr/>
        <p:txBody>
          <a:bodyPr>
            <a:normAutofit/>
          </a:bodyPr>
          <a:lstStyle/>
          <a:p>
            <a:pPr>
              <a:buNone/>
            </a:pPr>
            <a:r>
              <a:rPr lang="en-US" sz="2000" b="1" dirty="0" smtClean="0"/>
              <a:t>Patent Owner Claim Scope Statements (Date 9/16/12):</a:t>
            </a:r>
            <a:endParaRPr lang="en-US" sz="2000" dirty="0" smtClean="0"/>
          </a:p>
          <a:p>
            <a:pPr>
              <a:buFont typeface="Wingdings" pitchFamily="2" charset="2"/>
              <a:buChar char="§"/>
            </a:pPr>
            <a:r>
              <a:rPr lang="en-US" sz="2000" u="sng" dirty="0" smtClean="0"/>
              <a:t>Who?</a:t>
            </a:r>
            <a:r>
              <a:rPr lang="en-US" sz="2000" dirty="0" smtClean="0"/>
              <a:t> - Any 3</a:t>
            </a:r>
            <a:r>
              <a:rPr lang="en-US" sz="2000" baseline="30000" dirty="0" smtClean="0"/>
              <a:t>rd</a:t>
            </a:r>
            <a:r>
              <a:rPr lang="en-US" sz="2000" dirty="0" smtClean="0"/>
              <a:t> Party, can be anonymous </a:t>
            </a:r>
          </a:p>
          <a:p>
            <a:pPr>
              <a:buFont typeface="Wingdings" pitchFamily="2" charset="2"/>
              <a:buChar char="§"/>
            </a:pPr>
            <a:endParaRPr lang="en-US" sz="2000" u="sng" dirty="0" smtClean="0"/>
          </a:p>
          <a:p>
            <a:pPr>
              <a:buFont typeface="Wingdings" pitchFamily="2" charset="2"/>
              <a:buChar char="§"/>
            </a:pPr>
            <a:r>
              <a:rPr lang="en-US" sz="2000" u="sng" dirty="0" smtClean="0"/>
              <a:t>What?</a:t>
            </a:r>
            <a:r>
              <a:rPr lang="en-US" sz="2000" dirty="0" smtClean="0"/>
              <a:t> - Include written statements by </a:t>
            </a:r>
            <a:r>
              <a:rPr lang="en-US" sz="2000" u="sng" dirty="0" smtClean="0"/>
              <a:t>patentee</a:t>
            </a:r>
            <a:r>
              <a:rPr lang="en-US" sz="2000" dirty="0" smtClean="0"/>
              <a:t> about claim scope in court or PTO (or anywhere)</a:t>
            </a:r>
          </a:p>
          <a:p>
            <a:pPr>
              <a:buFont typeface="Wingdings" pitchFamily="2" charset="2"/>
              <a:buChar char="§"/>
            </a:pPr>
            <a:endParaRPr lang="en-US" sz="2000" u="sng" dirty="0" smtClean="0"/>
          </a:p>
          <a:p>
            <a:pPr>
              <a:buFont typeface="Wingdings" pitchFamily="2" charset="2"/>
              <a:buChar char="§"/>
            </a:pPr>
            <a:r>
              <a:rPr lang="en-US" sz="2000" u="sng" dirty="0" smtClean="0"/>
              <a:t>Procedure/timing?</a:t>
            </a:r>
            <a:r>
              <a:rPr lang="en-US" sz="2000" dirty="0" smtClean="0"/>
              <a:t> – PTO won’t use for deciding whether to order an ex </a:t>
            </a:r>
            <a:r>
              <a:rPr lang="en-US" sz="2000" dirty="0" err="1" smtClean="0"/>
              <a:t>partes</a:t>
            </a:r>
            <a:r>
              <a:rPr lang="en-US" sz="2000" dirty="0" smtClean="0"/>
              <a:t> or inter </a:t>
            </a:r>
            <a:r>
              <a:rPr lang="en-US" sz="2000" dirty="0" err="1" smtClean="0"/>
              <a:t>partes</a:t>
            </a:r>
            <a:r>
              <a:rPr lang="en-US" sz="2000" dirty="0" smtClean="0"/>
              <a:t> </a:t>
            </a:r>
            <a:r>
              <a:rPr lang="en-US" sz="2000" dirty="0" err="1" smtClean="0"/>
              <a:t>reexam</a:t>
            </a:r>
            <a:r>
              <a:rPr lang="en-US" sz="2000" dirty="0" smtClean="0"/>
              <a:t>, or administrative trial, but MAY use to determine proper claim meaning</a:t>
            </a:r>
          </a:p>
          <a:p>
            <a:pPr>
              <a:buFont typeface="Wingdings" pitchFamily="2" charset="2"/>
              <a:buChar char="§"/>
            </a:pPr>
            <a:endParaRPr lang="en-US" sz="2000" u="sng" dirty="0" smtClean="0"/>
          </a:p>
          <a:p>
            <a:pPr>
              <a:buFont typeface="Wingdings" pitchFamily="2" charset="2"/>
              <a:buChar char="§"/>
            </a:pPr>
            <a:r>
              <a:rPr lang="en-US" sz="2000" u="sng" dirty="0" smtClean="0"/>
              <a:t>Considerations for Patentee? </a:t>
            </a:r>
            <a:r>
              <a:rPr lang="en-US" sz="2000" dirty="0" smtClean="0"/>
              <a:t>– Patent owner explanation</a:t>
            </a:r>
            <a:endParaRPr lang="en-US" sz="2000" u="sng" dirty="0" smtClean="0"/>
          </a:p>
          <a:p>
            <a:endParaRPr lang="en-US" sz="2000" dirty="0" smtClean="0"/>
          </a:p>
          <a:p>
            <a:endParaRPr lang="en-US" sz="2000" dirty="0" smtClean="0"/>
          </a:p>
          <a:p>
            <a:pPr>
              <a:buFont typeface="Wingdings" pitchFamily="2" charset="2"/>
              <a:buChar char="§"/>
            </a:pPr>
            <a:endParaRPr lang="en-US" sz="2400" dirty="0" smtClean="0"/>
          </a:p>
          <a:p>
            <a:pPr>
              <a:buFont typeface="Wingdings" pitchFamily="2" charset="2"/>
              <a:buChar char="§"/>
            </a:pPr>
            <a:endParaRPr lang="en-US" sz="2400" dirty="0" smtClean="0"/>
          </a:p>
          <a:p>
            <a:pPr lvl="1">
              <a:buFont typeface="Wingdings" pitchFamily="2" charset="2"/>
              <a:buChar char="§"/>
            </a:pPr>
            <a:endParaRPr lang="en-US" sz="2400" dirty="0" smtClean="0"/>
          </a:p>
          <a:p>
            <a:endParaRPr lang="en-US" sz="2800" dirty="0"/>
          </a:p>
        </p:txBody>
      </p:sp>
      <p:sp>
        <p:nvSpPr>
          <p:cNvPr id="4" name="Slide Number Placeholder 3"/>
          <p:cNvSpPr>
            <a:spLocks noGrp="1"/>
          </p:cNvSpPr>
          <p:nvPr>
            <p:ph type="sldNum" sz="quarter" idx="12"/>
          </p:nvPr>
        </p:nvSpPr>
        <p:spPr/>
        <p:txBody>
          <a:bodyPr/>
          <a:lstStyle/>
          <a:p>
            <a:fld id="{2A7B329A-591F-4804-89D8-26B76C6D36C8}"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a:bodyPr>
          <a:lstStyle/>
          <a:p>
            <a:r>
              <a:rPr lang="en-US" sz="1200" dirty="0" smtClean="0"/>
              <a:t>PATENT CHALLENGE OPTIONS ADDMG CLE 10/12</a:t>
            </a:r>
            <a:endParaRPr lang="en-US" sz="1200" dirty="0"/>
          </a:p>
        </p:txBody>
      </p:sp>
      <p:sp>
        <p:nvSpPr>
          <p:cNvPr id="3" name="Content Placeholder 2"/>
          <p:cNvSpPr>
            <a:spLocks noGrp="1"/>
          </p:cNvSpPr>
          <p:nvPr>
            <p:ph idx="1"/>
          </p:nvPr>
        </p:nvSpPr>
        <p:spPr/>
        <p:txBody>
          <a:bodyPr>
            <a:normAutofit/>
          </a:bodyPr>
          <a:lstStyle/>
          <a:p>
            <a:pPr>
              <a:buNone/>
            </a:pPr>
            <a:r>
              <a:rPr lang="en-US" sz="2000" b="1" dirty="0" smtClean="0"/>
              <a:t>Patent Owner Claim Scope Statements (cont’d)</a:t>
            </a:r>
            <a:endParaRPr lang="en-US" sz="2000" dirty="0" smtClean="0"/>
          </a:p>
          <a:p>
            <a:pPr>
              <a:buNone/>
            </a:pPr>
            <a:endParaRPr lang="en-US" sz="2000" dirty="0" smtClean="0"/>
          </a:p>
          <a:p>
            <a:pPr>
              <a:buFont typeface="Wingdings" pitchFamily="2" charset="2"/>
              <a:buChar char="§"/>
            </a:pPr>
            <a:r>
              <a:rPr lang="en-US" sz="2400" u="sng" dirty="0" smtClean="0"/>
              <a:t>Considerations for 3</a:t>
            </a:r>
            <a:r>
              <a:rPr lang="en-US" sz="2400" u="sng" baseline="30000" dirty="0" smtClean="0"/>
              <a:t>rd</a:t>
            </a:r>
            <a:r>
              <a:rPr lang="en-US" sz="2400" u="sng" dirty="0" smtClean="0"/>
              <a:t> Party?</a:t>
            </a:r>
          </a:p>
          <a:p>
            <a:pPr lvl="1">
              <a:buFont typeface="Wingdings" pitchFamily="2" charset="2"/>
              <a:buChar char="§"/>
            </a:pPr>
            <a:r>
              <a:rPr lang="en-US" sz="2400" dirty="0" smtClean="0"/>
              <a:t>Free?</a:t>
            </a:r>
          </a:p>
          <a:p>
            <a:pPr lvl="1">
              <a:buFont typeface="Wingdings" pitchFamily="2" charset="2"/>
              <a:buChar char="§"/>
            </a:pPr>
            <a:r>
              <a:rPr lang="en-US" sz="2400" dirty="0" smtClean="0"/>
              <a:t>Can’t think of a reason not to (will it be effective?)</a:t>
            </a:r>
          </a:p>
          <a:p>
            <a:pPr lvl="1">
              <a:buFont typeface="Wingdings" pitchFamily="2" charset="2"/>
              <a:buChar char="§"/>
            </a:pPr>
            <a:r>
              <a:rPr lang="en-US" sz="2400" dirty="0" smtClean="0"/>
              <a:t>Litigation </a:t>
            </a:r>
            <a:r>
              <a:rPr lang="en-US" sz="2400" dirty="0" err="1" smtClean="0"/>
              <a:t>Estoppel</a:t>
            </a:r>
            <a:r>
              <a:rPr lang="en-US" sz="2400" dirty="0" smtClean="0"/>
              <a:t> for 3</a:t>
            </a:r>
            <a:r>
              <a:rPr lang="en-US" sz="2400" baseline="30000" dirty="0" smtClean="0"/>
              <a:t>rd</a:t>
            </a:r>
            <a:r>
              <a:rPr lang="en-US" sz="2400" dirty="0" smtClean="0"/>
              <a:t> Party? N/A</a:t>
            </a:r>
          </a:p>
          <a:p>
            <a:pPr>
              <a:buFont typeface="Wingdings" pitchFamily="2" charset="2"/>
              <a:buChar char="§"/>
            </a:pPr>
            <a:endParaRPr lang="en-US" sz="2400" dirty="0" smtClean="0"/>
          </a:p>
          <a:p>
            <a:pPr>
              <a:buFont typeface="Wingdings" pitchFamily="2" charset="2"/>
              <a:buChar char="§"/>
            </a:pPr>
            <a:endParaRPr lang="en-US" sz="2400" dirty="0" smtClean="0"/>
          </a:p>
          <a:p>
            <a:pPr lvl="1">
              <a:buFont typeface="Wingdings" pitchFamily="2" charset="2"/>
              <a:buChar char="§"/>
            </a:pPr>
            <a:endParaRPr lang="en-US" sz="2400" dirty="0" smtClean="0"/>
          </a:p>
          <a:p>
            <a:endParaRPr lang="en-US" sz="2800" dirty="0"/>
          </a:p>
        </p:txBody>
      </p:sp>
      <p:sp>
        <p:nvSpPr>
          <p:cNvPr id="4" name="Slide Number Placeholder 3"/>
          <p:cNvSpPr>
            <a:spLocks noGrp="1"/>
          </p:cNvSpPr>
          <p:nvPr>
            <p:ph type="sldNum" sz="quarter" idx="12"/>
          </p:nvPr>
        </p:nvSpPr>
        <p:spPr/>
        <p:txBody>
          <a:bodyPr/>
          <a:lstStyle/>
          <a:p>
            <a:fld id="{2A7B329A-591F-4804-89D8-26B76C6D36C8}"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a:bodyPr>
          <a:lstStyle/>
          <a:p>
            <a:r>
              <a:rPr lang="en-US" sz="1200" dirty="0" smtClean="0"/>
              <a:t>PATENT CHALLENGE OPTIONS ADDMG CLE 10/12</a:t>
            </a:r>
            <a:endParaRPr lang="en-US" sz="1200" dirty="0"/>
          </a:p>
        </p:txBody>
      </p:sp>
      <p:sp>
        <p:nvSpPr>
          <p:cNvPr id="3" name="Content Placeholder 2"/>
          <p:cNvSpPr>
            <a:spLocks noGrp="1"/>
          </p:cNvSpPr>
          <p:nvPr>
            <p:ph idx="1"/>
          </p:nvPr>
        </p:nvSpPr>
        <p:spPr/>
        <p:txBody>
          <a:bodyPr>
            <a:normAutofit fontScale="85000" lnSpcReduction="10000"/>
          </a:bodyPr>
          <a:lstStyle/>
          <a:p>
            <a:pPr>
              <a:buNone/>
            </a:pPr>
            <a:r>
              <a:rPr lang="en-US" sz="2200" b="1" dirty="0" smtClean="0"/>
              <a:t>Ex Parte </a:t>
            </a:r>
            <a:r>
              <a:rPr lang="en-US" sz="2200" b="1" dirty="0" err="1" smtClean="0"/>
              <a:t>Reexam</a:t>
            </a:r>
            <a:endParaRPr lang="en-US" sz="2200" b="1" dirty="0" smtClean="0"/>
          </a:p>
          <a:p>
            <a:pPr>
              <a:buNone/>
            </a:pPr>
            <a:endParaRPr lang="en-US" sz="2200" dirty="0" smtClean="0"/>
          </a:p>
          <a:p>
            <a:pPr>
              <a:buFont typeface="Wingdings" pitchFamily="2" charset="2"/>
              <a:buChar char="§"/>
            </a:pPr>
            <a:r>
              <a:rPr lang="en-US" sz="2000" u="sng" dirty="0" smtClean="0"/>
              <a:t>Who?</a:t>
            </a:r>
            <a:r>
              <a:rPr lang="en-US" sz="2000" dirty="0" smtClean="0"/>
              <a:t> - Any 3</a:t>
            </a:r>
            <a:r>
              <a:rPr lang="en-US" sz="2000" baseline="30000" dirty="0" smtClean="0"/>
              <a:t>rd</a:t>
            </a:r>
            <a:r>
              <a:rPr lang="en-US" sz="2000" dirty="0" smtClean="0"/>
              <a:t> party (anonymous) or the patentee</a:t>
            </a:r>
          </a:p>
          <a:p>
            <a:pPr>
              <a:buFont typeface="Wingdings" pitchFamily="2" charset="2"/>
              <a:buChar char="§"/>
            </a:pPr>
            <a:endParaRPr lang="en-US" sz="2000" u="sng" dirty="0" smtClean="0"/>
          </a:p>
          <a:p>
            <a:pPr>
              <a:buFont typeface="Wingdings" pitchFamily="2" charset="2"/>
              <a:buChar char="§"/>
            </a:pPr>
            <a:r>
              <a:rPr lang="en-US" sz="2000" u="sng" dirty="0" smtClean="0"/>
              <a:t>What?</a:t>
            </a:r>
            <a:r>
              <a:rPr lang="en-US" sz="2000" dirty="0" smtClean="0"/>
              <a:t> - Good old fashioned </a:t>
            </a:r>
            <a:r>
              <a:rPr lang="en-US" sz="2000" dirty="0" err="1" smtClean="0"/>
              <a:t>reexam</a:t>
            </a:r>
            <a:r>
              <a:rPr lang="en-US" sz="2000" dirty="0" smtClean="0"/>
              <a:t>, 3</a:t>
            </a:r>
            <a:r>
              <a:rPr lang="en-US" sz="2000" baseline="30000" dirty="0" smtClean="0"/>
              <a:t>rd</a:t>
            </a:r>
            <a:r>
              <a:rPr lang="en-US" sz="2000" dirty="0" smtClean="0"/>
              <a:t> party requestor does not participate after filing (unless patentee responds to request), SNQ as threshold</a:t>
            </a:r>
          </a:p>
          <a:p>
            <a:pPr>
              <a:buFont typeface="Wingdings" pitchFamily="2" charset="2"/>
              <a:buChar char="§"/>
            </a:pPr>
            <a:endParaRPr lang="en-US" sz="2000" dirty="0" smtClean="0"/>
          </a:p>
          <a:p>
            <a:pPr>
              <a:buFont typeface="Wingdings" pitchFamily="2" charset="2"/>
              <a:buChar char="§"/>
            </a:pPr>
            <a:r>
              <a:rPr lang="en-US" sz="2000" u="sng" dirty="0" smtClean="0"/>
              <a:t>How much?</a:t>
            </a:r>
            <a:r>
              <a:rPr lang="en-US" sz="2000" dirty="0" smtClean="0"/>
              <a:t> - Fee went from </a:t>
            </a:r>
            <a:r>
              <a:rPr lang="en-US" sz="2000" dirty="0" smtClean="0">
                <a:solidFill>
                  <a:srgbClr val="FF0000"/>
                </a:solidFill>
              </a:rPr>
              <a:t>$2,520 to $17,750</a:t>
            </a:r>
          </a:p>
          <a:p>
            <a:pPr>
              <a:buFont typeface="Wingdings" pitchFamily="2" charset="2"/>
              <a:buChar char="§"/>
            </a:pPr>
            <a:endParaRPr lang="en-US" sz="2000" dirty="0" smtClean="0"/>
          </a:p>
          <a:p>
            <a:pPr>
              <a:buFont typeface="Wingdings" pitchFamily="2" charset="2"/>
              <a:buChar char="§"/>
            </a:pPr>
            <a:r>
              <a:rPr lang="en-US" sz="2000" u="sng" dirty="0" smtClean="0"/>
              <a:t>Considerations for Patentee?</a:t>
            </a:r>
            <a:r>
              <a:rPr lang="en-US" sz="2000" dirty="0" smtClean="0"/>
              <a:t> – Supplemental examination looks like a better option</a:t>
            </a:r>
          </a:p>
          <a:p>
            <a:pPr>
              <a:buFont typeface="Wingdings" pitchFamily="2" charset="2"/>
              <a:buChar char="§"/>
            </a:pPr>
            <a:endParaRPr lang="en-US" sz="2000" dirty="0" smtClean="0"/>
          </a:p>
          <a:p>
            <a:pPr>
              <a:buFont typeface="Wingdings" pitchFamily="2" charset="2"/>
              <a:buChar char="§"/>
            </a:pPr>
            <a:r>
              <a:rPr lang="en-US" sz="2000" u="sng" dirty="0" smtClean="0"/>
              <a:t>Considerations for 3</a:t>
            </a:r>
            <a:r>
              <a:rPr lang="en-US" sz="2000" u="sng" baseline="30000" dirty="0" smtClean="0"/>
              <a:t>rd </a:t>
            </a:r>
            <a:r>
              <a:rPr lang="en-US" sz="2000" u="sng" dirty="0" smtClean="0"/>
              <a:t> Party? </a:t>
            </a:r>
            <a:r>
              <a:rPr lang="en-US" sz="2000" dirty="0" smtClean="0"/>
              <a:t> </a:t>
            </a:r>
          </a:p>
          <a:p>
            <a:pPr lvl="1">
              <a:buFont typeface="Wingdings" pitchFamily="2" charset="2"/>
              <a:buChar char="§"/>
            </a:pPr>
            <a:r>
              <a:rPr lang="en-US" sz="2100" dirty="0" smtClean="0"/>
              <a:t>Prior art limited to printed publications</a:t>
            </a:r>
          </a:p>
          <a:p>
            <a:pPr lvl="1">
              <a:buFont typeface="Wingdings" pitchFamily="2" charset="2"/>
              <a:buChar char="§"/>
            </a:pPr>
            <a:r>
              <a:rPr lang="en-US" sz="2000" dirty="0" smtClean="0"/>
              <a:t>Litigation </a:t>
            </a:r>
            <a:r>
              <a:rPr lang="en-US" sz="2000" dirty="0" err="1" smtClean="0"/>
              <a:t>estoppel</a:t>
            </a:r>
            <a:r>
              <a:rPr lang="en-US" sz="2000" dirty="0" smtClean="0"/>
              <a:t> for 3</a:t>
            </a:r>
            <a:r>
              <a:rPr lang="en-US" sz="2000" baseline="30000" dirty="0" smtClean="0"/>
              <a:t>rd</a:t>
            </a:r>
            <a:r>
              <a:rPr lang="en-US" sz="2000" dirty="0" smtClean="0"/>
              <a:t> Party?  Only </a:t>
            </a:r>
            <a:r>
              <a:rPr lang="en-US" sz="2000" dirty="0" err="1" smtClean="0"/>
              <a:t>estoppel</a:t>
            </a:r>
            <a:r>
              <a:rPr lang="en-US" sz="2000" dirty="0" smtClean="0"/>
              <a:t> is to </a:t>
            </a:r>
            <a:r>
              <a:rPr lang="en-US" sz="2000" dirty="0" err="1" smtClean="0"/>
              <a:t>reexam</a:t>
            </a:r>
            <a:r>
              <a:rPr lang="en-US" sz="2000" dirty="0" smtClean="0"/>
              <a:t> requests, but still statutory presumption of </a:t>
            </a:r>
            <a:r>
              <a:rPr lang="en-US" sz="2000" dirty="0" smtClean="0"/>
              <a:t>validity</a:t>
            </a:r>
            <a:endParaRPr lang="en-US" sz="2000" dirty="0" smtClean="0"/>
          </a:p>
          <a:p>
            <a:pPr>
              <a:buFont typeface="Wingdings" pitchFamily="2" charset="2"/>
              <a:buChar char="§"/>
            </a:pPr>
            <a:endParaRPr lang="en-US" sz="2400" dirty="0" smtClean="0"/>
          </a:p>
          <a:p>
            <a:pPr>
              <a:buFont typeface="Wingdings" pitchFamily="2" charset="2"/>
              <a:buChar char="§"/>
            </a:pPr>
            <a:endParaRPr lang="en-US" sz="2400" dirty="0" smtClean="0"/>
          </a:p>
          <a:p>
            <a:pPr lvl="1">
              <a:buFont typeface="Wingdings" pitchFamily="2" charset="2"/>
              <a:buChar char="§"/>
            </a:pPr>
            <a:endParaRPr lang="en-US" sz="2400" dirty="0" smtClean="0"/>
          </a:p>
          <a:p>
            <a:endParaRPr lang="en-US" sz="2800" dirty="0"/>
          </a:p>
        </p:txBody>
      </p:sp>
      <p:sp>
        <p:nvSpPr>
          <p:cNvPr id="4" name="Slide Number Placeholder 3"/>
          <p:cNvSpPr>
            <a:spLocks noGrp="1"/>
          </p:cNvSpPr>
          <p:nvPr>
            <p:ph type="sldNum" sz="quarter" idx="12"/>
          </p:nvPr>
        </p:nvSpPr>
        <p:spPr/>
        <p:txBody>
          <a:bodyPr/>
          <a:lstStyle/>
          <a:p>
            <a:fld id="{2A7B329A-591F-4804-89D8-26B76C6D36C8}"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a:bodyPr>
          <a:lstStyle/>
          <a:p>
            <a:r>
              <a:rPr lang="en-US" sz="1200" dirty="0" smtClean="0"/>
              <a:t>PATENT CHALLENGE OPTIONS ADDMG CLE 10/12</a:t>
            </a:r>
            <a:endParaRPr lang="en-US" sz="1200" dirty="0"/>
          </a:p>
        </p:txBody>
      </p:sp>
      <p:sp>
        <p:nvSpPr>
          <p:cNvPr id="3" name="Content Placeholder 2"/>
          <p:cNvSpPr>
            <a:spLocks noGrp="1"/>
          </p:cNvSpPr>
          <p:nvPr>
            <p:ph idx="1"/>
          </p:nvPr>
        </p:nvSpPr>
        <p:spPr/>
        <p:txBody>
          <a:bodyPr>
            <a:normAutofit/>
          </a:bodyPr>
          <a:lstStyle/>
          <a:p>
            <a:pPr>
              <a:buNone/>
            </a:pPr>
            <a:r>
              <a:rPr lang="en-US" sz="2000" b="1" dirty="0" smtClean="0"/>
              <a:t> Reissue </a:t>
            </a:r>
            <a:endParaRPr lang="en-US" sz="2000" dirty="0" smtClean="0"/>
          </a:p>
          <a:p>
            <a:pPr>
              <a:buFont typeface="Wingdings" pitchFamily="2" charset="2"/>
              <a:buChar char="§"/>
            </a:pPr>
            <a:r>
              <a:rPr lang="en-US" sz="2000" dirty="0" smtClean="0"/>
              <a:t> </a:t>
            </a:r>
            <a:r>
              <a:rPr lang="en-US" sz="2000" u="sng" dirty="0" smtClean="0"/>
              <a:t>Who?</a:t>
            </a:r>
            <a:r>
              <a:rPr lang="en-US" sz="2000" dirty="0" smtClean="0"/>
              <a:t> - Patentee, within 2 years can broaden claims</a:t>
            </a:r>
          </a:p>
          <a:p>
            <a:pPr>
              <a:buFont typeface="Wingdings" pitchFamily="2" charset="2"/>
              <a:buChar char="§"/>
            </a:pPr>
            <a:endParaRPr lang="en-US" sz="2000" dirty="0" smtClean="0"/>
          </a:p>
          <a:p>
            <a:pPr>
              <a:buFont typeface="Wingdings" pitchFamily="2" charset="2"/>
              <a:buChar char="§"/>
            </a:pPr>
            <a:r>
              <a:rPr lang="en-US" sz="2000" u="sng" dirty="0" smtClean="0"/>
              <a:t>What?</a:t>
            </a:r>
            <a:r>
              <a:rPr lang="en-US" sz="2000" dirty="0" smtClean="0"/>
              <a:t> - Correct errors, minor change to delete requirement for statement that “error occurred without deceptive intent”</a:t>
            </a:r>
          </a:p>
          <a:p>
            <a:pPr>
              <a:buNone/>
            </a:pPr>
            <a:endParaRPr lang="en-US" sz="2000" dirty="0" smtClean="0"/>
          </a:p>
          <a:p>
            <a:pPr>
              <a:buFont typeface="Wingdings" pitchFamily="2" charset="2"/>
              <a:buChar char="§"/>
            </a:pPr>
            <a:r>
              <a:rPr lang="en-US" sz="2000" u="sng" dirty="0" smtClean="0"/>
              <a:t>How Much?</a:t>
            </a:r>
            <a:r>
              <a:rPr lang="en-US" sz="2000" dirty="0" smtClean="0"/>
              <a:t> - Fee $3,490 including issue fee</a:t>
            </a:r>
          </a:p>
          <a:p>
            <a:pPr>
              <a:buFont typeface="Wingdings" pitchFamily="2" charset="2"/>
              <a:buChar char="§"/>
            </a:pPr>
            <a:endParaRPr lang="en-US" sz="2000" dirty="0" smtClean="0"/>
          </a:p>
          <a:p>
            <a:pPr>
              <a:buFont typeface="Wingdings" pitchFamily="2" charset="2"/>
              <a:buChar char="§"/>
            </a:pPr>
            <a:r>
              <a:rPr lang="en-US" sz="2000" u="sng" dirty="0" smtClean="0"/>
              <a:t>Considerations for Patentee?</a:t>
            </a:r>
            <a:r>
              <a:rPr lang="en-US" sz="2000" dirty="0" smtClean="0"/>
              <a:t> – Use to broaden claims (2yr)</a:t>
            </a:r>
          </a:p>
          <a:p>
            <a:pPr lvl="1">
              <a:buFont typeface="Wingdings" pitchFamily="2" charset="2"/>
              <a:buChar char="§"/>
            </a:pPr>
            <a:endParaRPr lang="en-US" sz="2400" dirty="0" smtClean="0"/>
          </a:p>
          <a:p>
            <a:endParaRPr lang="en-US" sz="2800" dirty="0"/>
          </a:p>
        </p:txBody>
      </p:sp>
      <p:sp>
        <p:nvSpPr>
          <p:cNvPr id="4" name="Slide Number Placeholder 3"/>
          <p:cNvSpPr>
            <a:spLocks noGrp="1"/>
          </p:cNvSpPr>
          <p:nvPr>
            <p:ph type="sldNum" sz="quarter" idx="12"/>
          </p:nvPr>
        </p:nvSpPr>
        <p:spPr/>
        <p:txBody>
          <a:bodyPr/>
          <a:lstStyle/>
          <a:p>
            <a:fld id="{2A7B329A-591F-4804-89D8-26B76C6D36C8}"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86800" cy="609600"/>
          </a:xfrm>
        </p:spPr>
        <p:txBody>
          <a:bodyPr>
            <a:normAutofit/>
          </a:bodyPr>
          <a:lstStyle/>
          <a:p>
            <a:r>
              <a:rPr lang="en-US" sz="1200" dirty="0" smtClean="0"/>
              <a:t>PATENT CHALLENGE OPTIONS ADDMG CLE 10/12</a:t>
            </a:r>
            <a:endParaRPr lang="en-US" sz="1200" dirty="0"/>
          </a:p>
        </p:txBody>
      </p:sp>
      <p:sp>
        <p:nvSpPr>
          <p:cNvPr id="3" name="Content Placeholder 2"/>
          <p:cNvSpPr>
            <a:spLocks noGrp="1"/>
          </p:cNvSpPr>
          <p:nvPr>
            <p:ph idx="1"/>
          </p:nvPr>
        </p:nvSpPr>
        <p:spPr/>
        <p:txBody>
          <a:bodyPr>
            <a:normAutofit fontScale="92500" lnSpcReduction="10000"/>
          </a:bodyPr>
          <a:lstStyle/>
          <a:p>
            <a:pPr>
              <a:buNone/>
            </a:pPr>
            <a:r>
              <a:rPr lang="en-US" sz="2000" b="1" dirty="0" smtClean="0"/>
              <a:t>Supplemental Examination (Date: 9/16/12)</a:t>
            </a:r>
            <a:endParaRPr lang="en-US" sz="2000" dirty="0" smtClean="0"/>
          </a:p>
          <a:p>
            <a:pPr>
              <a:buFont typeface="Wingdings" pitchFamily="2" charset="2"/>
              <a:buChar char="§"/>
            </a:pPr>
            <a:r>
              <a:rPr lang="en-US" sz="2000" u="sng" dirty="0" smtClean="0"/>
              <a:t>Who?</a:t>
            </a:r>
            <a:r>
              <a:rPr lang="en-US" sz="2000" dirty="0" smtClean="0"/>
              <a:t>  - Only patent owner</a:t>
            </a:r>
          </a:p>
          <a:p>
            <a:pPr>
              <a:buFont typeface="Wingdings" pitchFamily="2" charset="2"/>
              <a:buChar char="§"/>
            </a:pPr>
            <a:endParaRPr lang="en-US" sz="2000" dirty="0" smtClean="0"/>
          </a:p>
          <a:p>
            <a:pPr>
              <a:buFont typeface="Wingdings" pitchFamily="2" charset="2"/>
              <a:buChar char="§"/>
            </a:pPr>
            <a:r>
              <a:rPr lang="en-US" sz="2000" u="sng" dirty="0" smtClean="0"/>
              <a:t>When?</a:t>
            </a:r>
            <a:r>
              <a:rPr lang="en-US" sz="2000" dirty="0" smtClean="0"/>
              <a:t> - Any time after issuance and during enforceability (6 yrs after exp.)</a:t>
            </a:r>
          </a:p>
          <a:p>
            <a:pPr>
              <a:buFont typeface="Wingdings" pitchFamily="2" charset="2"/>
              <a:buChar char="§"/>
            </a:pPr>
            <a:endParaRPr lang="en-US" sz="2000" dirty="0" smtClean="0"/>
          </a:p>
          <a:p>
            <a:pPr>
              <a:buFont typeface="Wingdings" pitchFamily="2" charset="2"/>
              <a:buChar char="§"/>
            </a:pPr>
            <a:r>
              <a:rPr lang="en-US" sz="2000" u="sng" dirty="0" smtClean="0"/>
              <a:t>What?</a:t>
            </a:r>
            <a:r>
              <a:rPr lang="en-US" sz="2000" dirty="0" smtClean="0"/>
              <a:t> - PTO request form: identify patent, claims and separate detailed explanation of the relevance and manner of applying each item of information to each claim, NOT limited to patents and printed publications (limit of 12 items)</a:t>
            </a:r>
          </a:p>
          <a:p>
            <a:pPr>
              <a:buFont typeface="Wingdings" pitchFamily="2" charset="2"/>
              <a:buChar char="§"/>
            </a:pPr>
            <a:endParaRPr lang="en-US" sz="2000" dirty="0" smtClean="0"/>
          </a:p>
          <a:p>
            <a:pPr>
              <a:buFont typeface="Wingdings" pitchFamily="2" charset="2"/>
              <a:buChar char="§"/>
            </a:pPr>
            <a:r>
              <a:rPr lang="en-US" sz="2000" u="sng" dirty="0" smtClean="0"/>
              <a:t>How Much?</a:t>
            </a:r>
            <a:r>
              <a:rPr lang="en-US" sz="2000" dirty="0" smtClean="0"/>
              <a:t> - Fee = $5,140 + $16,120 (</a:t>
            </a:r>
            <a:r>
              <a:rPr lang="en-US" sz="2000" dirty="0" err="1" smtClean="0"/>
              <a:t>reexam</a:t>
            </a:r>
            <a:r>
              <a:rPr lang="en-US" sz="2000" dirty="0" smtClean="0"/>
              <a:t>), but get back </a:t>
            </a:r>
            <a:r>
              <a:rPr lang="en-US" sz="2000" dirty="0" err="1" smtClean="0"/>
              <a:t>reexam</a:t>
            </a:r>
            <a:r>
              <a:rPr lang="en-US" sz="2000" dirty="0" smtClean="0"/>
              <a:t> fee if no ex parte </a:t>
            </a:r>
            <a:r>
              <a:rPr lang="en-US" sz="2000" dirty="0" err="1" smtClean="0"/>
              <a:t>reexam</a:t>
            </a:r>
            <a:r>
              <a:rPr lang="en-US" sz="2000" dirty="0" smtClean="0"/>
              <a:t> ordered (no small entity fee)</a:t>
            </a:r>
          </a:p>
          <a:p>
            <a:pPr>
              <a:buFont typeface="Wingdings" pitchFamily="2" charset="2"/>
              <a:buChar char="§"/>
            </a:pPr>
            <a:endParaRPr lang="en-US" sz="2000" dirty="0" smtClean="0"/>
          </a:p>
          <a:p>
            <a:pPr>
              <a:buFont typeface="Wingdings" pitchFamily="2" charset="2"/>
              <a:buChar char="§"/>
            </a:pPr>
            <a:r>
              <a:rPr lang="en-US" sz="2000" u="sng" dirty="0" smtClean="0"/>
              <a:t>Procedure/Timing?</a:t>
            </a:r>
            <a:r>
              <a:rPr lang="en-US" sz="2000" dirty="0" smtClean="0"/>
              <a:t>  - Works like ex parte </a:t>
            </a:r>
            <a:r>
              <a:rPr lang="en-US" sz="2000" dirty="0" err="1" smtClean="0"/>
              <a:t>reexam</a:t>
            </a:r>
            <a:r>
              <a:rPr lang="en-US" sz="2000" dirty="0" smtClean="0"/>
              <a:t>, SNQ patentability standard, and get PTO decision on SNQ in 3 months</a:t>
            </a:r>
          </a:p>
          <a:p>
            <a:pPr lvl="1">
              <a:buFont typeface="Wingdings" pitchFamily="2" charset="2"/>
              <a:buChar char="§"/>
            </a:pPr>
            <a:endParaRPr lang="en-US" sz="2400" dirty="0" smtClean="0"/>
          </a:p>
          <a:p>
            <a:endParaRPr lang="en-US" sz="2800" dirty="0"/>
          </a:p>
        </p:txBody>
      </p:sp>
      <p:sp>
        <p:nvSpPr>
          <p:cNvPr id="4" name="Slide Number Placeholder 3"/>
          <p:cNvSpPr>
            <a:spLocks noGrp="1"/>
          </p:cNvSpPr>
          <p:nvPr>
            <p:ph type="sldNum" sz="quarter" idx="12"/>
          </p:nvPr>
        </p:nvSpPr>
        <p:spPr/>
        <p:txBody>
          <a:bodyPr/>
          <a:lstStyle/>
          <a:p>
            <a:fld id="{2A7B329A-591F-4804-89D8-26B76C6D36C8}"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784</TotalTime>
  <Words>1090</Words>
  <Application>Microsoft Office PowerPoint</Application>
  <PresentationFormat>On-screen Show (4:3)</PresentationFormat>
  <Paragraphs>303</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Trek</vt:lpstr>
      <vt:lpstr>Patent challenge options AIA</vt:lpstr>
      <vt:lpstr>PATENT CHALLENGE OPTIONS ADDMG CLE 10/12</vt:lpstr>
      <vt:lpstr>PATENT CHALLENGE OPTIONS ADDMG CLE 10/12</vt:lpstr>
      <vt:lpstr>PATENT CHALLENGE OPTIONS ADDMG CLE 10/12</vt:lpstr>
      <vt:lpstr>PATENT CHALLENGE OPTIONS ADDMG CLE 10/12</vt:lpstr>
      <vt:lpstr>PATENT CHALLENGE OPTIONS ADDMG CLE 10/12</vt:lpstr>
      <vt:lpstr>PATENT CHALLENGE OPTIONS ADDMG CLE 10/12</vt:lpstr>
      <vt:lpstr>PATENT CHALLENGE OPTIONS ADDMG CLE 10/12</vt:lpstr>
      <vt:lpstr>PATENT CHALLENGE OPTIONS ADDMG CLE 10/12</vt:lpstr>
      <vt:lpstr>PATENT CHALLENGE OPTIONS ADDMG CLE 10/12</vt:lpstr>
      <vt:lpstr>PATENT CHALLENGE OPTIONS ADDMG CLE 10/12</vt:lpstr>
      <vt:lpstr>PATENT CHALLENGE OPTIONS ADDMG CLE 10/12</vt:lpstr>
      <vt:lpstr>PATENT CHALLENGE OPTIONS ADDMG CLE 10/12</vt:lpstr>
      <vt:lpstr>PATENT CHALLENGE OPTIONS ADDMG CLE 10/12</vt:lpstr>
      <vt:lpstr>PATENT CHALLENGE OPTIONS ADDMG CLE 10/12</vt:lpstr>
      <vt:lpstr>PATENT CHALLENGE OPTIONS ADDMG CLE 10/12</vt:lpstr>
      <vt:lpstr>PATENT CHALLENGE OPTIONS ADDMG CLE 10/12</vt:lpstr>
      <vt:lpstr>PATENT CHALLENGE OPTIONS ADDMG CLE 10/12</vt:lpstr>
      <vt:lpstr>PATENT CHALLENGE OPTIONS ADDMG CLE 10/12</vt:lpstr>
      <vt:lpstr>PATENT CHALLENGE OPTIONS ADDMG CLE 10/12</vt:lpstr>
      <vt:lpstr>PATENT CHALLENGE OPTIONS ADDMG CLE 10/12</vt:lpstr>
      <vt:lpstr>PATENT CHALLENGE OPTIONS ADDMG CLE 10/12</vt:lpstr>
      <vt:lpstr>PATENT CHALLENGE OPTIONS ADDMG CLE 10/12</vt:lpstr>
      <vt:lpstr>PATENT CHALLENGE OPTIONS ADDMG CLE 10/12</vt:lpstr>
      <vt:lpstr>PATENT CHALLENGE OPTIONS ADDMG CLE 10/12</vt:lpstr>
      <vt:lpstr>PATENT CHALLENGE OPTIONS ADDMG CLE 10/12</vt:lpstr>
      <vt:lpstr>PATENT CHALLENGE OPTIONS ADDMG CLE 10/12</vt:lpstr>
      <vt:lpstr>PATENT CHALLENGE OPTIONS ADDMG CLE 10/12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Focused Patent Review</dc:title>
  <dc:creator>cregan</dc:creator>
  <cp:lastModifiedBy>cregan</cp:lastModifiedBy>
  <cp:revision>85</cp:revision>
  <dcterms:created xsi:type="dcterms:W3CDTF">2012-09-13T17:17:50Z</dcterms:created>
  <dcterms:modified xsi:type="dcterms:W3CDTF">2012-10-10T15:23:50Z</dcterms:modified>
</cp:coreProperties>
</file>